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62" r:id="rId4"/>
    <p:sldId id="263" r:id="rId5"/>
    <p:sldId id="259" r:id="rId6"/>
    <p:sldId id="268" r:id="rId7"/>
    <p:sldId id="269" r:id="rId8"/>
    <p:sldId id="270" r:id="rId9"/>
    <p:sldId id="271" r:id="rId10"/>
    <p:sldId id="281" r:id="rId11"/>
    <p:sldId id="272" r:id="rId12"/>
    <p:sldId id="287" r:id="rId13"/>
    <p:sldId id="286" r:id="rId14"/>
    <p:sldId id="288" r:id="rId15"/>
    <p:sldId id="285" r:id="rId16"/>
    <p:sldId id="282" r:id="rId17"/>
    <p:sldId id="289" r:id="rId18"/>
    <p:sldId id="283" r:id="rId19"/>
    <p:sldId id="290" r:id="rId20"/>
    <p:sldId id="261" r:id="rId21"/>
    <p:sldId id="284"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p:scale>
          <a:sx n="100" d="100"/>
          <a:sy n="100" d="100"/>
        </p:scale>
        <p:origin x="-1008"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430" tIns="45715" rIns="91430" bIns="45715" rtlCol="0"/>
          <a:lstStyle>
            <a:lvl1pPr algn="r">
              <a:defRPr sz="1200"/>
            </a:lvl1pPr>
          </a:lstStyle>
          <a:p>
            <a:fld id="{BBE773D9-08DD-45C3-B6EA-7EBBB2591AFA}" type="datetimeFigureOut">
              <a:rPr lang="en-GB" smtClean="0"/>
              <a:t>15/12/2014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2"/>
            <a:ext cx="2945659" cy="496411"/>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30" tIns="45715" rIns="91430" bIns="45715" rtlCol="0" anchor="b"/>
          <a:lstStyle>
            <a:lvl1pPr algn="r">
              <a:defRPr sz="1200"/>
            </a:lvl1pPr>
          </a:lstStyle>
          <a:p>
            <a:fld id="{2D1D362D-D470-4E36-ADE3-B4B444D500B5}" type="slidenum">
              <a:rPr lang="en-GB" smtClean="0"/>
              <a:t>‹#›</a:t>
            </a:fld>
            <a:endParaRPr lang="en-GB"/>
          </a:p>
        </p:txBody>
      </p:sp>
    </p:spTree>
    <p:extLst>
      <p:ext uri="{BB962C8B-B14F-4D97-AF65-F5344CB8AC3E}">
        <p14:creationId xmlns:p14="http://schemas.microsoft.com/office/powerpoint/2010/main" val="155450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KW" dirty="0"/>
          </a:p>
        </p:txBody>
      </p:sp>
      <p:sp>
        <p:nvSpPr>
          <p:cNvPr id="4" name="Slide Number Placeholder 3"/>
          <p:cNvSpPr>
            <a:spLocks noGrp="1"/>
          </p:cNvSpPr>
          <p:nvPr>
            <p:ph type="sldNum" sz="quarter" idx="10"/>
          </p:nvPr>
        </p:nvSpPr>
        <p:spPr/>
        <p:txBody>
          <a:bodyPr/>
          <a:lstStyle/>
          <a:p>
            <a:fld id="{2D1D362D-D470-4E36-ADE3-B4B444D500B5}" type="slidenum">
              <a:rPr lang="en-GB" smtClean="0"/>
              <a:t>1</a:t>
            </a:fld>
            <a:endParaRPr lang="en-GB"/>
          </a:p>
        </p:txBody>
      </p:sp>
    </p:spTree>
    <p:extLst>
      <p:ext uri="{BB962C8B-B14F-4D97-AF65-F5344CB8AC3E}">
        <p14:creationId xmlns:p14="http://schemas.microsoft.com/office/powerpoint/2010/main" val="338361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10</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11</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12</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13</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14</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15</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16</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17</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18</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19</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2</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3</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4</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5</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6</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7</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8</a:t>
            </a:fld>
            <a:endParaRPr lang="ar-KW"/>
          </a:p>
        </p:txBody>
      </p:sp>
    </p:spTree>
    <p:extLst>
      <p:ext uri="{BB962C8B-B14F-4D97-AF65-F5344CB8AC3E}">
        <p14:creationId xmlns:p14="http://schemas.microsoft.com/office/powerpoint/2010/main" val="53475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3D704-1A29-437A-A176-1295732DA9AD}" type="slidenum">
              <a:rPr lang="ar-KW" smtClean="0"/>
              <a:pPr/>
              <a:t>9</a:t>
            </a:fld>
            <a:endParaRPr lang="ar-KW"/>
          </a:p>
        </p:txBody>
      </p:sp>
    </p:spTree>
    <p:extLst>
      <p:ext uri="{BB962C8B-B14F-4D97-AF65-F5344CB8AC3E}">
        <p14:creationId xmlns:p14="http://schemas.microsoft.com/office/powerpoint/2010/main" val="53475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a:p>
        </p:txBody>
      </p:sp>
      <p:sp>
        <p:nvSpPr>
          <p:cNvPr id="7" name="fl" descr="CMA Data Classification: Public"/>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Public</a:t>
            </a:r>
            <a:endParaRPr lang="en-GB" sz="850" b="0" i="0" u="none" baseline="0">
              <a:solidFill>
                <a:srgbClr val="000000"/>
              </a:solidFill>
              <a:latin typeface="microsoft sans serif"/>
            </a:endParaRPr>
          </a:p>
        </p:txBody>
      </p:sp>
    </p:spTree>
    <p:extLst>
      <p:ext uri="{BB962C8B-B14F-4D97-AF65-F5344CB8AC3E}">
        <p14:creationId xmlns:p14="http://schemas.microsoft.com/office/powerpoint/2010/main" val="184297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244326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55196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61D0F1-45D5-4D36-A5CB-A6F468EAF9B3}"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12517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1D0F1-45D5-4D36-A5CB-A6F468EAF9B3}" type="datetimeFigureOut">
              <a:rPr lang="en-GB" smtClean="0"/>
              <a:t>15/12/2014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120734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61D0F1-45D5-4D36-A5CB-A6F468EAF9B3}"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34168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61D0F1-45D5-4D36-A5CB-A6F468EAF9B3}" type="datetimeFigureOut">
              <a:rPr lang="en-GB" smtClean="0"/>
              <a:t>15/12/2014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255492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61D0F1-45D5-4D36-A5CB-A6F468EAF9B3}" type="datetimeFigureOut">
              <a:rPr lang="en-GB" smtClean="0"/>
              <a:t>15/12/2014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192594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1D0F1-45D5-4D36-A5CB-A6F468EAF9B3}" type="datetimeFigureOut">
              <a:rPr lang="en-GB" smtClean="0"/>
              <a:t>15/12/2014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182806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242502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1D0F1-45D5-4D36-A5CB-A6F468EAF9B3}" type="datetimeFigureOut">
              <a:rPr lang="en-GB" smtClean="0"/>
              <a:t>15/12/2014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EC8EC-0F4B-4CDB-8AC0-556EC31B66C3}" type="slidenum">
              <a:rPr lang="en-GB" smtClean="0"/>
              <a:t>‹#›</a:t>
            </a:fld>
            <a:endParaRPr lang="en-GB"/>
          </a:p>
        </p:txBody>
      </p:sp>
    </p:spTree>
    <p:extLst>
      <p:ext uri="{BB962C8B-B14F-4D97-AF65-F5344CB8AC3E}">
        <p14:creationId xmlns:p14="http://schemas.microsoft.com/office/powerpoint/2010/main" val="211720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1D0F1-45D5-4D36-A5CB-A6F468EAF9B3}" type="datetimeFigureOut">
              <a:rPr lang="en-GB" smtClean="0"/>
              <a:t>15/12/2014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C8EC-0F4B-4CDB-8AC0-556EC31B66C3}" type="slidenum">
              <a:rPr lang="en-GB" smtClean="0"/>
              <a:t>‹#›</a:t>
            </a:fld>
            <a:endParaRPr lang="en-GB"/>
          </a:p>
        </p:txBody>
      </p:sp>
      <p:sp>
        <p:nvSpPr>
          <p:cNvPr id="7" name="fl" descr="CMA Data Classification: Public"/>
          <p:cNvSpPr txBox="1"/>
          <p:nvPr userDrawn="1"/>
        </p:nvSpPr>
        <p:spPr>
          <a:xfrm>
            <a:off x="0" y="6664960"/>
            <a:ext cx="9144000" cy="223138"/>
          </a:xfrm>
          <a:prstGeom prst="rect">
            <a:avLst/>
          </a:prstGeom>
          <a:noFill/>
        </p:spPr>
        <p:txBody>
          <a:bodyPr vert="horz" rtlCol="0">
            <a:spAutoFit/>
          </a:bodyPr>
          <a:lstStyle/>
          <a:p>
            <a:pPr algn="l"/>
            <a:r>
              <a:rPr lang="en-GB" sz="850" b="0" i="0" u="none" baseline="0" smtClean="0">
                <a:solidFill>
                  <a:srgbClr val="000000"/>
                </a:solidFill>
                <a:latin typeface="microsoft sans serif"/>
              </a:rPr>
              <a:t>CMA Data Classification: Public</a:t>
            </a:r>
            <a:endParaRPr lang="en-GB" sz="850" b="0" i="0" u="none" baseline="0">
              <a:solidFill>
                <a:srgbClr val="000000"/>
              </a:solidFill>
              <a:latin typeface="microsoft sans serif"/>
            </a:endParaRPr>
          </a:p>
        </p:txBody>
      </p:sp>
    </p:spTree>
    <p:extLst>
      <p:ext uri="{BB962C8B-B14F-4D97-AF65-F5344CB8AC3E}">
        <p14:creationId xmlns:p14="http://schemas.microsoft.com/office/powerpoint/2010/main" val="75371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kwfiu.gov.k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1388368"/>
            <a:ext cx="7772400" cy="1470025"/>
          </a:xfrm>
        </p:spPr>
        <p:txBody>
          <a:bodyPr>
            <a:normAutofit/>
          </a:bodyPr>
          <a:lstStyle/>
          <a:p>
            <a:pPr rtl="1"/>
            <a:r>
              <a:rPr lang="ar-KW" sz="3600" b="1" dirty="0" smtClean="0">
                <a:solidFill>
                  <a:srgbClr val="8C8A26"/>
                </a:solidFill>
                <a:cs typeface="mohammad bold art 1" pitchFamily="2" charset="-78"/>
              </a:rPr>
              <a:t>ورشة عمل</a:t>
            </a:r>
            <a:r>
              <a:rPr lang="en-US" sz="4800" b="1" dirty="0" smtClean="0">
                <a:solidFill>
                  <a:srgbClr val="8C8A26"/>
                </a:solidFill>
                <a:cs typeface="mohammad bold art 1" pitchFamily="2" charset="-78"/>
              </a:rPr>
              <a:t/>
            </a:r>
            <a:br>
              <a:rPr lang="en-US" sz="4800" b="1" dirty="0" smtClean="0">
                <a:solidFill>
                  <a:srgbClr val="8C8A26"/>
                </a:solidFill>
                <a:cs typeface="mohammad bold art 1" pitchFamily="2" charset="-78"/>
              </a:rPr>
            </a:br>
            <a:endParaRPr lang="en-GB" sz="4800" dirty="0">
              <a:cs typeface="mohammad bold art 1" pitchFamily="2" charset="-78"/>
            </a:endParaRPr>
          </a:p>
        </p:txBody>
      </p:sp>
      <p:sp>
        <p:nvSpPr>
          <p:cNvPr id="3" name="Subtitle 2"/>
          <p:cNvSpPr>
            <a:spLocks noGrp="1"/>
          </p:cNvSpPr>
          <p:nvPr>
            <p:ph type="subTitle" idx="1"/>
          </p:nvPr>
        </p:nvSpPr>
        <p:spPr>
          <a:xfrm>
            <a:off x="1843608" y="2276872"/>
            <a:ext cx="6400800" cy="2616696"/>
          </a:xfrm>
        </p:spPr>
        <p:txBody>
          <a:bodyPr>
            <a:normAutofit lnSpcReduction="10000"/>
          </a:bodyPr>
          <a:lstStyle/>
          <a:p>
            <a:pPr rtl="1"/>
            <a:r>
              <a:rPr lang="ar-KW" sz="4700" b="1" dirty="0" smtClean="0">
                <a:solidFill>
                  <a:srgbClr val="1F497D"/>
                </a:solidFill>
                <a:cs typeface="mohammad bold art 1" pitchFamily="2" charset="-78"/>
              </a:rPr>
              <a:t>مكافحة غسل الأموال وتمويل الإرهاب</a:t>
            </a:r>
          </a:p>
          <a:p>
            <a:pPr rtl="1"/>
            <a:r>
              <a:rPr lang="ar-KW" sz="3600" b="1" dirty="0" smtClean="0">
                <a:solidFill>
                  <a:srgbClr val="1F497D"/>
                </a:solidFill>
                <a:cs typeface="mohammad bold art 1" pitchFamily="2" charset="-78"/>
              </a:rPr>
              <a:t>إدارة متابعة عمليات الأسواق </a:t>
            </a:r>
          </a:p>
          <a:p>
            <a:pPr rtl="1"/>
            <a:r>
              <a:rPr lang="ar-KW" sz="2800" b="1" dirty="0" smtClean="0">
                <a:solidFill>
                  <a:srgbClr val="1F497D"/>
                </a:solidFill>
                <a:cs typeface="mohammad bold art 1" pitchFamily="2" charset="-78"/>
              </a:rPr>
              <a:t>16 ديسمبر 2014</a:t>
            </a:r>
          </a:p>
        </p:txBody>
      </p:sp>
      <p:pic>
        <p:nvPicPr>
          <p:cNvPr id="6" name="Picture 5" descr="Picture 3.png"/>
          <p:cNvPicPr>
            <a:picLocks noChangeAspect="1"/>
          </p:cNvPicPr>
          <p:nvPr/>
        </p:nvPicPr>
        <p:blipFill rotWithShape="1">
          <a:blip r:embed="rId3" cstate="print"/>
          <a:srcRect r="75690"/>
          <a:stretch/>
        </p:blipFill>
        <p:spPr>
          <a:xfrm>
            <a:off x="1" y="0"/>
            <a:ext cx="2222937" cy="6858000"/>
          </a:xfrm>
          <a:prstGeom prst="rect">
            <a:avLst/>
          </a:prstGeom>
          <a:ln w="28575">
            <a:noFill/>
          </a:ln>
        </p:spPr>
      </p:pic>
    </p:spTree>
    <p:extLst>
      <p:ext uri="{BB962C8B-B14F-4D97-AF65-F5344CB8AC3E}">
        <p14:creationId xmlns:p14="http://schemas.microsoft.com/office/powerpoint/2010/main" val="1801247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a:solidFill>
                  <a:schemeClr val="tx2"/>
                </a:solidFill>
                <a:latin typeface="Sakkal Majalla" pitchFamily="2" charset="-78"/>
                <a:cs typeface="mohammad bold art 1" pitchFamily="2" charset="-78"/>
              </a:rPr>
              <a:t>التعليمات</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484784"/>
            <a:ext cx="8229600" cy="4525963"/>
          </a:xfrm>
        </p:spPr>
        <p:txBody>
          <a:bodyPr>
            <a:normAutofit/>
          </a:bodyPr>
          <a:lstStyle/>
          <a:p>
            <a:pPr marL="0" indent="0" algn="just" rtl="1" fontAlgn="base">
              <a:spcBef>
                <a:spcPct val="0"/>
              </a:spcBef>
              <a:spcAft>
                <a:spcPts val="600"/>
              </a:spcAft>
              <a:buNone/>
            </a:pPr>
            <a:r>
              <a:rPr lang="ar-KW" sz="2000" b="1" u="sng" dirty="0">
                <a:solidFill>
                  <a:schemeClr val="tx2"/>
                </a:solidFill>
                <a:latin typeface="Calibri" pitchFamily="34" charset="0"/>
                <a:cs typeface="mohammad bold art 1" pitchFamily="2" charset="-78"/>
              </a:rPr>
              <a:t>أهم ما ورد في تعليمات هيئة أسواق المال رقم (</a:t>
            </a:r>
            <a:r>
              <a:rPr lang="ar-KW" sz="2000" b="1" u="sng" dirty="0" err="1">
                <a:solidFill>
                  <a:schemeClr val="tx2"/>
                </a:solidFill>
                <a:latin typeface="Calibri" pitchFamily="34" charset="0"/>
                <a:cs typeface="mohammad bold art 1" pitchFamily="2" charset="-78"/>
              </a:rPr>
              <a:t>هـ.أ.م</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ق.ر</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ت.إ</a:t>
            </a:r>
            <a:r>
              <a:rPr lang="ar-KW" sz="2000" b="1" u="sng" dirty="0">
                <a:solidFill>
                  <a:schemeClr val="tx2"/>
                </a:solidFill>
                <a:latin typeface="Calibri" pitchFamily="34" charset="0"/>
                <a:cs typeface="mohammad bold art 1" pitchFamily="2" charset="-78"/>
              </a:rPr>
              <a:t>./ 4/ 2013</a:t>
            </a:r>
            <a:r>
              <a:rPr lang="ar-KW" sz="2000" b="1" u="sng" dirty="0" smtClean="0">
                <a:solidFill>
                  <a:schemeClr val="tx2"/>
                </a:solidFill>
                <a:latin typeface="Calibri" pitchFamily="34" charset="0"/>
                <a:cs typeface="mohammad bold art 1" pitchFamily="2" charset="-78"/>
              </a:rPr>
              <a:t>):</a:t>
            </a:r>
          </a:p>
          <a:p>
            <a:pPr marL="0" lvl="0" indent="0" algn="just" rtl="1" fontAlgn="base">
              <a:spcBef>
                <a:spcPct val="0"/>
              </a:spcBef>
              <a:spcAft>
                <a:spcPts val="600"/>
              </a:spcAft>
              <a:buNone/>
            </a:pPr>
            <a:endParaRPr lang="ar-KW" sz="2000" b="1" dirty="0" smtClean="0">
              <a:solidFill>
                <a:schemeClr val="tx2"/>
              </a:solidFill>
              <a:latin typeface="Calibri" pitchFamily="34" charset="0"/>
              <a:cs typeface="mohammad bold art 1" pitchFamily="2" charset="-78"/>
            </a:endParaRPr>
          </a:p>
          <a:p>
            <a:pPr marL="0" lvl="0" indent="0" algn="just" rtl="1" fontAlgn="base">
              <a:spcBef>
                <a:spcPct val="0"/>
              </a:spcBef>
              <a:spcAft>
                <a:spcPts val="600"/>
              </a:spcAft>
              <a:buNone/>
            </a:pPr>
            <a:r>
              <a:rPr lang="ar-KW" sz="2000" b="1" dirty="0" smtClean="0">
                <a:solidFill>
                  <a:schemeClr val="tx2"/>
                </a:solidFill>
                <a:latin typeface="Calibri" pitchFamily="34" charset="0"/>
                <a:cs typeface="mohammad bold art 1" pitchFamily="2" charset="-78"/>
              </a:rPr>
              <a:t>9- العقوبات:</a:t>
            </a:r>
          </a:p>
          <a:p>
            <a:pPr marL="0" lvl="0" indent="0" algn="just" rtl="1" fontAlgn="base">
              <a:spcBef>
                <a:spcPct val="0"/>
              </a:spcBef>
              <a:spcAft>
                <a:spcPts val="600"/>
              </a:spcAft>
              <a:buNone/>
            </a:pPr>
            <a:endParaRPr lang="ar-KW" sz="2000" b="1" dirty="0" smtClean="0">
              <a:solidFill>
                <a:schemeClr val="tx2"/>
              </a:solidFill>
              <a:latin typeface="Calibri" pitchFamily="34" charset="0"/>
              <a:cs typeface="mohammad bold art 1" pitchFamily="2" charset="-78"/>
            </a:endParaRPr>
          </a:p>
          <a:p>
            <a:pPr marL="714375" lvl="0" algn="just" rtl="1" fontAlgn="base">
              <a:lnSpc>
                <a:spcPct val="150000"/>
              </a:lnSpc>
              <a:spcBef>
                <a:spcPct val="0"/>
              </a:spcBef>
              <a:spcAft>
                <a:spcPts val="600"/>
              </a:spcAft>
            </a:pPr>
            <a:r>
              <a:rPr lang="ar-KW" sz="2000" b="1" dirty="0" smtClean="0">
                <a:solidFill>
                  <a:schemeClr val="tx2"/>
                </a:solidFill>
                <a:latin typeface="Calibri" pitchFamily="34" charset="0"/>
                <a:cs typeface="mohammad bold art 1" pitchFamily="2" charset="-78"/>
              </a:rPr>
              <a:t>أحكام </a:t>
            </a:r>
            <a:r>
              <a:rPr lang="ar-KW" sz="2000" b="1" dirty="0">
                <a:solidFill>
                  <a:schemeClr val="tx2"/>
                </a:solidFill>
                <a:latin typeface="Calibri" pitchFamily="34" charset="0"/>
                <a:cs typeface="mohammad bold art 1" pitchFamily="2" charset="-78"/>
              </a:rPr>
              <a:t>المادة (15) من القانون </a:t>
            </a:r>
            <a:r>
              <a:rPr lang="ar-KW" sz="2000" b="1" dirty="0" smtClean="0">
                <a:solidFill>
                  <a:schemeClr val="tx2"/>
                </a:solidFill>
                <a:latin typeface="Calibri" pitchFamily="34" charset="0"/>
                <a:cs typeface="mohammad bold art 1" pitchFamily="2" charset="-78"/>
              </a:rPr>
              <a:t>رقم (106) لسنة 2013 بشأن مكافحة غسل الأموال وتمويل الإرهاب أعطت </a:t>
            </a:r>
            <a:r>
              <a:rPr lang="ar-KW" sz="2000" b="1" dirty="0">
                <a:solidFill>
                  <a:schemeClr val="tx2"/>
                </a:solidFill>
                <a:latin typeface="Calibri" pitchFamily="34" charset="0"/>
                <a:cs typeface="mohammad bold art 1" pitchFamily="2" charset="-78"/>
              </a:rPr>
              <a:t>الصلاحية للجهات الرقابية </a:t>
            </a:r>
            <a:r>
              <a:rPr lang="ar-KW" sz="2000" b="1" dirty="0" smtClean="0">
                <a:solidFill>
                  <a:schemeClr val="tx2"/>
                </a:solidFill>
                <a:latin typeface="Calibri" pitchFamily="34" charset="0"/>
                <a:cs typeface="mohammad bold art 1" pitchFamily="2" charset="-78"/>
              </a:rPr>
              <a:t>بفرض واحدا أو أكثر من التدابير أو الجزاءات التي وردت في أحكام المادة سالفة الذكر.</a:t>
            </a:r>
            <a:endParaRPr lang="ar-KW" sz="2000" b="1"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9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107504" y="1196752"/>
            <a:ext cx="8928992" cy="4525963"/>
          </a:xfrm>
        </p:spPr>
        <p:txBody>
          <a:bodyPr>
            <a:noAutofit/>
          </a:bodyPr>
          <a:lstStyle/>
          <a:p>
            <a:pPr lvl="1" indent="-342900" algn="just" rtl="1" fontAlgn="base">
              <a:lnSpc>
                <a:spcPct val="120000"/>
              </a:lnSpc>
              <a:spcBef>
                <a:spcPct val="0"/>
              </a:spcBef>
              <a:spcAft>
                <a:spcPts val="600"/>
              </a:spcAft>
              <a:buFont typeface="Arial" panose="020B0604020202020204" pitchFamily="34" charset="0"/>
              <a:buChar char="•"/>
            </a:pPr>
            <a:r>
              <a:rPr lang="ar-KW" sz="2000" dirty="0">
                <a:solidFill>
                  <a:schemeClr val="tx2"/>
                </a:solidFill>
                <a:latin typeface="Calibri" pitchFamily="34" charset="0"/>
                <a:cs typeface="mohammad bold art 1" pitchFamily="2" charset="-78"/>
              </a:rPr>
              <a:t>قرر مجلس الوزراء وبعد الاطلاع على</a:t>
            </a:r>
            <a:r>
              <a:rPr lang="ar-KW" sz="2000" dirty="0" smtClean="0">
                <a:solidFill>
                  <a:schemeClr val="tx2"/>
                </a:solidFill>
                <a:latin typeface="Calibri" pitchFamily="34" charset="0"/>
                <a:cs typeface="mohammad bold art 1" pitchFamily="2" charset="-78"/>
              </a:rPr>
              <a:t>:</a:t>
            </a:r>
          </a:p>
          <a:p>
            <a:pPr marL="990600" lvl="1" indent="-342900" algn="just" rtl="1" fontAlgn="base">
              <a:lnSpc>
                <a:spcPct val="120000"/>
              </a:lnSpc>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المادة </a:t>
            </a:r>
            <a:r>
              <a:rPr lang="ar-KW" sz="2000" dirty="0">
                <a:solidFill>
                  <a:schemeClr val="tx2"/>
                </a:solidFill>
                <a:latin typeface="Calibri" pitchFamily="34" charset="0"/>
                <a:cs typeface="mohammad bold art 1" pitchFamily="2" charset="-78"/>
              </a:rPr>
              <a:t>(25) من القانون رقم (106) لسنة 2013 بشأن مكافحة غسل الأموال وتمويل الإرهاب .</a:t>
            </a:r>
            <a:endParaRPr lang="en-US" sz="2000" dirty="0">
              <a:solidFill>
                <a:schemeClr val="tx2"/>
              </a:solidFill>
              <a:latin typeface="Calibri" pitchFamily="34" charset="0"/>
              <a:cs typeface="mohammad bold art 1" pitchFamily="2" charset="-78"/>
            </a:endParaRPr>
          </a:p>
          <a:p>
            <a:pPr marL="990600" lvl="1" indent="-342900" algn="just" rtl="1" fontAlgn="base">
              <a:lnSpc>
                <a:spcPct val="120000"/>
              </a:lnSpc>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الفصل السابع من ميثاق الأمم المتحدة.</a:t>
            </a:r>
            <a:endParaRPr lang="en-US" sz="2000" dirty="0">
              <a:solidFill>
                <a:schemeClr val="tx2"/>
              </a:solidFill>
              <a:latin typeface="Calibri" pitchFamily="34" charset="0"/>
              <a:cs typeface="mohammad bold art 1" pitchFamily="2" charset="-78"/>
            </a:endParaRPr>
          </a:p>
          <a:p>
            <a:pPr marL="990600" lvl="1" indent="-342900" algn="just" rtl="1" fontAlgn="base">
              <a:lnSpc>
                <a:spcPct val="120000"/>
              </a:lnSpc>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قرار مجلس الأمن رقم 1267(1999) </a:t>
            </a:r>
            <a:r>
              <a:rPr lang="ar-KW" sz="2000" dirty="0" smtClean="0">
                <a:solidFill>
                  <a:schemeClr val="tx2"/>
                </a:solidFill>
                <a:latin typeface="Calibri" pitchFamily="34" charset="0"/>
                <a:cs typeface="mohammad bold art 1" pitchFamily="2" charset="-78"/>
              </a:rPr>
              <a:t>والقرارات </a:t>
            </a:r>
            <a:r>
              <a:rPr lang="ar-KW" sz="2000" dirty="0">
                <a:solidFill>
                  <a:schemeClr val="tx2"/>
                </a:solidFill>
                <a:latin typeface="Calibri" pitchFamily="34" charset="0"/>
                <a:cs typeface="mohammad bold art 1" pitchFamily="2" charset="-78"/>
              </a:rPr>
              <a:t>اللاحقة.</a:t>
            </a:r>
            <a:endParaRPr lang="en-US" sz="2000" dirty="0">
              <a:solidFill>
                <a:schemeClr val="tx2"/>
              </a:solidFill>
              <a:latin typeface="Calibri" pitchFamily="34" charset="0"/>
              <a:cs typeface="mohammad bold art 1" pitchFamily="2" charset="-78"/>
            </a:endParaRPr>
          </a:p>
          <a:p>
            <a:pPr marL="990600" lvl="1" indent="-342900" algn="just" rtl="1" fontAlgn="base">
              <a:lnSpc>
                <a:spcPct val="120000"/>
              </a:lnSpc>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قرار مجلس الأمن رقم 1373(2001) </a:t>
            </a:r>
            <a:r>
              <a:rPr lang="ar-KW" sz="2000" dirty="0" smtClean="0">
                <a:solidFill>
                  <a:schemeClr val="tx2"/>
                </a:solidFill>
                <a:latin typeface="Calibri" pitchFamily="34" charset="0"/>
                <a:cs typeface="mohammad bold art 1" pitchFamily="2" charset="-78"/>
              </a:rPr>
              <a:t>والقرارات </a:t>
            </a:r>
            <a:r>
              <a:rPr lang="ar-KW" sz="2000" dirty="0">
                <a:solidFill>
                  <a:schemeClr val="tx2"/>
                </a:solidFill>
                <a:latin typeface="Calibri" pitchFamily="34" charset="0"/>
                <a:cs typeface="mohammad bold art 1" pitchFamily="2" charset="-78"/>
              </a:rPr>
              <a:t>اللاحقة.</a:t>
            </a:r>
            <a:endParaRPr lang="en-US" sz="2000" dirty="0">
              <a:solidFill>
                <a:schemeClr val="tx2"/>
              </a:solidFill>
              <a:latin typeface="Calibri" pitchFamily="34" charset="0"/>
              <a:cs typeface="mohammad bold art 1" pitchFamily="2" charset="-78"/>
            </a:endParaRPr>
          </a:p>
          <a:p>
            <a:pPr marL="990600" lvl="1" indent="-342900" algn="just" rtl="1" fontAlgn="base">
              <a:lnSpc>
                <a:spcPct val="120000"/>
              </a:lnSpc>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وعلى الاتفاقيات الدولية التي صدقت عليها دولة الكويت بشأن مكافحة الإرهاب</a:t>
            </a:r>
            <a:r>
              <a:rPr lang="ar-KW" sz="2000" dirty="0" smtClean="0">
                <a:solidFill>
                  <a:schemeClr val="tx2"/>
                </a:solidFill>
                <a:latin typeface="Calibri" pitchFamily="34" charset="0"/>
                <a:cs typeface="mohammad bold art 1" pitchFamily="2" charset="-78"/>
              </a:rPr>
              <a:t>.</a:t>
            </a:r>
          </a:p>
          <a:p>
            <a:pPr marL="400050" lvl="1" indent="0" algn="just" rtl="1" fontAlgn="base">
              <a:lnSpc>
                <a:spcPct val="120000"/>
              </a:lnSpc>
              <a:spcBef>
                <a:spcPct val="0"/>
              </a:spcBef>
              <a:spcAft>
                <a:spcPts val="600"/>
              </a:spcAft>
              <a:buNone/>
            </a:pPr>
            <a:r>
              <a:rPr lang="ar-KW" sz="2000" dirty="0" smtClean="0">
                <a:solidFill>
                  <a:schemeClr val="tx2"/>
                </a:solidFill>
                <a:latin typeface="Calibri" pitchFamily="34" charset="0"/>
                <a:cs typeface="mohammad bold art 1" pitchFamily="2" charset="-78"/>
              </a:rPr>
              <a:t>تشكيل </a:t>
            </a:r>
            <a:r>
              <a:rPr lang="ar-KW" sz="2000" dirty="0">
                <a:solidFill>
                  <a:schemeClr val="tx2"/>
                </a:solidFill>
                <a:latin typeface="Calibri" pitchFamily="34" charset="0"/>
                <a:cs typeface="mohammad bold art 1" pitchFamily="2" charset="-78"/>
              </a:rPr>
              <a:t>لجنة برئاسة وزارة الخارجية وعضوية كل من الجهات الرسمية المعنية الخاصة بتطبيق قرارات مجلس الأمن لمكافحة الإرهاب، وتفويض نائب رئيس مجلس الوزراء ووزير الخارجية بإصدار قرار باللائحة التنفيذية بشأن اختصاصات اللجنة. </a:t>
            </a:r>
            <a:r>
              <a:rPr lang="ar-KW" sz="2000" b="1" u="sng" dirty="0">
                <a:solidFill>
                  <a:schemeClr val="tx2"/>
                </a:solidFill>
                <a:latin typeface="Calibri" pitchFamily="34" charset="0"/>
                <a:cs typeface="mohammad bold art 1" pitchFamily="2" charset="-78"/>
              </a:rPr>
              <a:t>(تم نشر القرار رقم (5) لسنة 2014 بالجريدة الرسمية في 8/4/2014، ويعمل به من تاريخ نشره)</a:t>
            </a:r>
            <a:r>
              <a:rPr lang="ar-KW" sz="2000" u="sng" dirty="0">
                <a:solidFill>
                  <a:schemeClr val="tx2"/>
                </a:solidFill>
                <a:latin typeface="Calibri" pitchFamily="34" charset="0"/>
                <a:cs typeface="mohammad bold art 1" pitchFamily="2" charset="-78"/>
              </a:rPr>
              <a:t>.</a:t>
            </a:r>
            <a:endParaRPr lang="en-US" sz="2000" u="sng" dirty="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u="sng"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18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61656" y="1340768"/>
            <a:ext cx="4330824" cy="4525963"/>
          </a:xfrm>
        </p:spPr>
        <p:txBody>
          <a:bodyPr>
            <a:noAutofit/>
          </a:bodyPr>
          <a:lstStyle/>
          <a:p>
            <a:pPr lvl="1" indent="-342900" algn="r" rtl="1" fontAlgn="base">
              <a:spcBef>
                <a:spcPct val="0"/>
              </a:spcBef>
              <a:spcAft>
                <a:spcPts val="600"/>
              </a:spcAft>
              <a:buFont typeface="Arial" panose="020B0604020202020204" pitchFamily="34" charset="0"/>
              <a:buChar char="•"/>
            </a:pPr>
            <a:r>
              <a:rPr lang="ar-KW" sz="2000" dirty="0" smtClean="0">
                <a:solidFill>
                  <a:schemeClr val="tx2"/>
                </a:solidFill>
                <a:latin typeface="Calibri" pitchFamily="34" charset="0"/>
                <a:cs typeface="mohammad bold art 1" pitchFamily="2" charset="-78"/>
              </a:rPr>
              <a:t>تتكون اللجنة من عضوية كل من:</a:t>
            </a:r>
          </a:p>
          <a:p>
            <a:pPr marL="1076325" lvl="1" indent="-342900" algn="r" rtl="1" fontAlgn="base">
              <a:spcBef>
                <a:spcPct val="0"/>
              </a:spcBef>
              <a:spcAft>
                <a:spcPts val="600"/>
              </a:spcAft>
              <a:buFont typeface="Wingdings" panose="05000000000000000000" pitchFamily="2" charset="2"/>
              <a:buChar char="ü"/>
            </a:pPr>
            <a:endParaRPr lang="ar-KW"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المالية.</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بنك الكويت المركزي.</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الدفاع.</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الداخلية.</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العدل.</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النيابة العامة.</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الشئون الاجتماعية والعمل.</a:t>
            </a:r>
            <a:endParaRPr lang="en-US" sz="2000" dirty="0" smtClean="0">
              <a:solidFill>
                <a:schemeClr val="tx2"/>
              </a:solidFill>
              <a:latin typeface="Calibri" pitchFamily="34" charset="0"/>
              <a:cs typeface="mohammad bold art 1" pitchFamily="2" charset="-78"/>
            </a:endParaRPr>
          </a:p>
          <a:p>
            <a:pPr marL="1076325" lvl="1" indent="-342900" algn="r"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التجارة والصناعة.</a:t>
            </a:r>
            <a:endParaRPr lang="en-US"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u="sng"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2865512" y="1351309"/>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6325" lvl="1" indent="-342900" algn="just" rtl="1" fontAlgn="base">
              <a:spcBef>
                <a:spcPct val="0"/>
              </a:spcBef>
              <a:spcAft>
                <a:spcPts val="600"/>
              </a:spcAft>
              <a:buFont typeface="Wingdings" panose="05000000000000000000" pitchFamily="2" charset="2"/>
              <a:buChar char="ü"/>
            </a:pPr>
            <a:endParaRPr lang="ar-KW" sz="2000" dirty="0" smtClean="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endParaRPr lang="ar-KW" sz="2000" dirty="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الادارة العامة للجمارك.</a:t>
            </a:r>
            <a:endParaRPr lang="en-US" sz="2000" dirty="0" smtClean="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وحدة التحريات المالية الكويتية.</a:t>
            </a:r>
          </a:p>
          <a:p>
            <a:pPr marL="1076325" lvl="1" indent="-342900" algn="just"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هيئة أسواق المال.</a:t>
            </a:r>
          </a:p>
          <a:p>
            <a:pPr marL="1076325" lvl="1" indent="-342900" algn="just"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وزارة الإعلام.</a:t>
            </a:r>
            <a:endParaRPr lang="en-US" sz="2000" dirty="0" smtClean="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smtClean="0">
                <a:solidFill>
                  <a:schemeClr val="tx2"/>
                </a:solidFill>
                <a:latin typeface="Calibri" pitchFamily="34" charset="0"/>
                <a:cs typeface="mohammad bold art 1" pitchFamily="2" charset="-78"/>
              </a:rPr>
              <a:t>أو أي جهة أخرى يحددها رئيس اللجنة.</a:t>
            </a:r>
            <a:endParaRPr lang="en-US"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Font typeface="Arial" panose="020B0604020202020204" pitchFamily="34" charset="0"/>
              <a:buNone/>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Font typeface="Arial" panose="020B0604020202020204" pitchFamily="34" charset="0"/>
              <a:buNone/>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Font typeface="Arial" panose="020B0604020202020204" pitchFamily="34" charset="0"/>
              <a:buNone/>
            </a:pPr>
            <a:endParaRPr lang="ar-KW" sz="2000" u="sng"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3267374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lvl="1" indent="-342900" algn="just" rtl="1" fontAlgn="base">
              <a:spcBef>
                <a:spcPct val="0"/>
              </a:spcBef>
              <a:spcAft>
                <a:spcPts val="600"/>
              </a:spcAft>
              <a:buFont typeface="Arial" panose="020B0604020202020204" pitchFamily="34" charset="0"/>
              <a:buChar char="•"/>
            </a:pPr>
            <a:r>
              <a:rPr lang="ar-KW" sz="2000" dirty="0">
                <a:solidFill>
                  <a:schemeClr val="tx2"/>
                </a:solidFill>
                <a:latin typeface="Calibri" pitchFamily="34" charset="0"/>
                <a:cs typeface="mohammad bold art 1" pitchFamily="2" charset="-78"/>
              </a:rPr>
              <a:t>تختص اللجنة بما يلي</a:t>
            </a:r>
            <a:r>
              <a:rPr lang="ar-KW" sz="2000" dirty="0" smtClean="0">
                <a:solidFill>
                  <a:schemeClr val="tx2"/>
                </a:solidFill>
                <a:latin typeface="Calibri" pitchFamily="34" charset="0"/>
                <a:cs typeface="mohammad bold art 1" pitchFamily="2" charset="-78"/>
              </a:rPr>
              <a:t>:</a:t>
            </a:r>
          </a:p>
          <a:p>
            <a:pPr marL="400050" lvl="1" indent="0" algn="just" rtl="1" fontAlgn="base">
              <a:spcBef>
                <a:spcPct val="0"/>
              </a:spcBef>
              <a:spcAft>
                <a:spcPts val="600"/>
              </a:spcAft>
              <a:buNone/>
            </a:pPr>
            <a:endParaRPr lang="en-US" sz="2000" dirty="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التنسيق مع الجهات الحكومية الأخرى للوقوف على آخر التطورات المتعلقة بمكافحة الإرهاب والإجراءات المتخذة من قبل هذه الجهات تطبيقا لأحكام القرار رقم (5) لسنة 2014.</a:t>
            </a:r>
            <a:endParaRPr lang="en-US" sz="2000" dirty="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متابعة كافة التطورات المستقبلية بمكافحة الإرهاب.</a:t>
            </a:r>
            <a:endParaRPr lang="en-US" sz="2000" dirty="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متابعة ما يلزم لتحقيق أهداف إنشاء اللجنة.</a:t>
            </a:r>
            <a:endParaRPr lang="en-US" sz="2000" dirty="0">
              <a:solidFill>
                <a:schemeClr val="tx2"/>
              </a:solidFill>
              <a:latin typeface="Calibri" pitchFamily="34" charset="0"/>
              <a:cs typeface="mohammad bold art 1" pitchFamily="2" charset="-78"/>
            </a:endParaRPr>
          </a:p>
          <a:p>
            <a:pPr marL="1076325" lvl="1" indent="-342900" algn="just" rtl="1" fontAlgn="base">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وتعد اللجنة تقارير دورية ونصف سنوية بأهم أعمالها وإنجازاتها وبيان مدى التزام دولة الكويت بالاتفاقيات والقرارات الدولية ذات الصلة لتقديمها إلى هيئة الأمم المتحدة، وتعقد اللجنة حلقة الوصل بين حكومة دولة الكويت والجهات الأجنبية ذات الصلة.</a:t>
            </a:r>
          </a:p>
          <a:p>
            <a:pPr marL="0" indent="0" algn="r" rtl="1">
              <a:buNone/>
            </a:pPr>
            <a:endParaRPr lang="en-US" sz="2000" dirty="0">
              <a:cs typeface="mohammad bold art 1" pitchFamily="2" charset="-78"/>
            </a:endParaRPr>
          </a:p>
          <a:p>
            <a:pPr marL="400050" lvl="1" indent="0" algn="r" rtl="1" fontAlgn="base">
              <a:spcBef>
                <a:spcPct val="0"/>
              </a:spcBef>
              <a:spcAft>
                <a:spcPts val="600"/>
              </a:spcAft>
              <a:buNone/>
            </a:pPr>
            <a:endParaRPr lang="ar-KW" sz="2000" u="sng"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90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lvl="1" indent="-342900" algn="just" rtl="1" fontAlgn="base">
              <a:spcBef>
                <a:spcPct val="0"/>
              </a:spcBef>
              <a:spcAft>
                <a:spcPts val="600"/>
              </a:spcAft>
              <a:buFont typeface="Arial" panose="020B0604020202020204" pitchFamily="34" charset="0"/>
              <a:buChar char="•"/>
            </a:pPr>
            <a:r>
              <a:rPr lang="ar-KW" sz="2000" dirty="0" smtClean="0">
                <a:solidFill>
                  <a:schemeClr val="tx2"/>
                </a:solidFill>
                <a:latin typeface="Calibri" pitchFamily="34" charset="0"/>
                <a:cs typeface="mohammad bold art 1" pitchFamily="2" charset="-78"/>
              </a:rPr>
              <a:t>وفقا لما </a:t>
            </a:r>
            <a:r>
              <a:rPr lang="ar-KW" sz="2000" dirty="0">
                <a:solidFill>
                  <a:schemeClr val="tx2"/>
                </a:solidFill>
                <a:latin typeface="Calibri" pitchFamily="34" charset="0"/>
                <a:cs typeface="mohammad bold art 1" pitchFamily="2" charset="-78"/>
              </a:rPr>
              <a:t>ورد بالمادة (8) من القرار رقم (5) لسنة 2014 تقوم </a:t>
            </a:r>
            <a:r>
              <a:rPr lang="ar-KW" sz="2000" dirty="0" smtClean="0">
                <a:solidFill>
                  <a:schemeClr val="tx2"/>
                </a:solidFill>
                <a:latin typeface="Calibri" pitchFamily="34" charset="0"/>
                <a:cs typeface="mohammad bold art 1" pitchFamily="2" charset="-78"/>
              </a:rPr>
              <a:t>اللجنة المنشأة بإصدار قائمة تتعلق بأسماء الأشخاص والكيانات التي ترى إدراجها في هذه القائمة، وسوف يتم إبلاغ كافة المؤسسات المالية والمهن </a:t>
            </a:r>
            <a:r>
              <a:rPr lang="ar-KW" sz="2000" dirty="0">
                <a:solidFill>
                  <a:schemeClr val="tx2"/>
                </a:solidFill>
                <a:latin typeface="Calibri" pitchFamily="34" charset="0"/>
                <a:cs typeface="mohammad bold art 1" pitchFamily="2" charset="-78"/>
              </a:rPr>
              <a:t>و</a:t>
            </a:r>
            <a:r>
              <a:rPr lang="ar-KW" sz="2000" dirty="0" smtClean="0">
                <a:solidFill>
                  <a:schemeClr val="tx2"/>
                </a:solidFill>
                <a:latin typeface="Calibri" pitchFamily="34" charset="0"/>
                <a:cs typeface="mohammad bold art 1" pitchFamily="2" charset="-78"/>
              </a:rPr>
              <a:t>الأعمال غير المالية المحددة والجهات المختصة بالقرار الذي يصدر في هذا الشأن </a:t>
            </a:r>
            <a:r>
              <a:rPr lang="ar-KW" sz="2000" b="1" u="sng" dirty="0" smtClean="0">
                <a:solidFill>
                  <a:schemeClr val="tx2"/>
                </a:solidFill>
                <a:latin typeface="Calibri" pitchFamily="34" charset="0"/>
                <a:cs typeface="mohammad bold art 1" pitchFamily="2" charset="-78"/>
              </a:rPr>
              <a:t>من قبل اللجنة مباشرة</a:t>
            </a:r>
            <a:r>
              <a:rPr lang="ar-KW" sz="2000" u="sng" dirty="0" smtClean="0">
                <a:solidFill>
                  <a:schemeClr val="tx2"/>
                </a:solidFill>
                <a:latin typeface="Calibri" pitchFamily="34" charset="0"/>
                <a:cs typeface="mohammad bold art 1" pitchFamily="2" charset="-78"/>
              </a:rPr>
              <a:t>،</a:t>
            </a:r>
            <a:r>
              <a:rPr lang="ar-KW" sz="2000" dirty="0" smtClean="0">
                <a:solidFill>
                  <a:schemeClr val="tx2"/>
                </a:solidFill>
                <a:latin typeface="Calibri" pitchFamily="34" charset="0"/>
                <a:cs typeface="mohammad bold art 1" pitchFamily="2" charset="-78"/>
              </a:rPr>
              <a:t> مع نشر القرار الصادر خلال (15) يوم في الجريدة الرسمية، وذلك التزاما لما ورد بالمادة (10) من القرار المشار إليه أعلاه.</a:t>
            </a:r>
          </a:p>
          <a:p>
            <a:pPr lvl="1" indent="-342900" algn="just" rtl="1" fontAlgn="base">
              <a:spcBef>
                <a:spcPct val="0"/>
              </a:spcBef>
              <a:spcAft>
                <a:spcPts val="600"/>
              </a:spcAft>
              <a:buFont typeface="Arial" panose="020B0604020202020204" pitchFamily="34" charset="0"/>
              <a:buChar char="•"/>
            </a:pPr>
            <a:endParaRPr lang="ar-KW" sz="2000" dirty="0">
              <a:solidFill>
                <a:schemeClr val="tx2"/>
              </a:solidFill>
              <a:latin typeface="Calibri" pitchFamily="34" charset="0"/>
              <a:cs typeface="mohammad bold art 1" pitchFamily="2" charset="-78"/>
            </a:endParaRPr>
          </a:p>
          <a:p>
            <a:pPr lvl="1" indent="-342900" algn="just" rtl="1" fontAlgn="base">
              <a:spcBef>
                <a:spcPct val="0"/>
              </a:spcBef>
              <a:spcAft>
                <a:spcPts val="600"/>
              </a:spcAft>
              <a:buFont typeface="Arial" panose="020B0604020202020204" pitchFamily="34" charset="0"/>
              <a:buChar char="•"/>
            </a:pPr>
            <a:r>
              <a:rPr lang="ar-KW" sz="2000" dirty="0" smtClean="0">
                <a:solidFill>
                  <a:schemeClr val="tx2"/>
                </a:solidFill>
                <a:latin typeface="Calibri" pitchFamily="34" charset="0"/>
                <a:cs typeface="mohammad bold art 1" pitchFamily="2" charset="-78"/>
              </a:rPr>
              <a:t>وبالإضافة إلى الأشخاص </a:t>
            </a:r>
            <a:r>
              <a:rPr lang="ar-KW" sz="2000" dirty="0">
                <a:solidFill>
                  <a:schemeClr val="tx2"/>
                </a:solidFill>
                <a:latin typeface="Calibri" pitchFamily="34" charset="0"/>
                <a:cs typeface="mohammad bold art 1" pitchFamily="2" charset="-78"/>
              </a:rPr>
              <a:t>أو الكيانات التي تدرج أسماؤهم من قبل لجنة العقوبات التابعة لمجلس الأمن المنشأة بموجب قراري مجلس الأمن رقم 1267/1999 و 1988/2011 و التي تنشر على الموقع الرسمي للجنة بشبكة الإنترنت.</a:t>
            </a:r>
          </a:p>
          <a:p>
            <a:pPr lvl="1" indent="-342900" algn="just" rtl="1" fontAlgn="base">
              <a:spcBef>
                <a:spcPct val="0"/>
              </a:spcBef>
              <a:spcAft>
                <a:spcPts val="600"/>
              </a:spcAft>
              <a:buFont typeface="Arial" panose="020B0604020202020204" pitchFamily="34" charset="0"/>
              <a:buChar char="•"/>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u="sng"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1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lvl="1" indent="-342900" algn="just" rtl="1" fontAlgn="base">
              <a:spcBef>
                <a:spcPct val="0"/>
              </a:spcBef>
              <a:spcAft>
                <a:spcPts val="600"/>
              </a:spcAft>
              <a:buFont typeface="Arial" panose="020B0604020202020204" pitchFamily="34" charset="0"/>
              <a:buChar char="•"/>
            </a:pPr>
            <a:r>
              <a:rPr lang="ar-KW" sz="2000" u="sng" dirty="0" smtClean="0">
                <a:solidFill>
                  <a:schemeClr val="tx2"/>
                </a:solidFill>
                <a:latin typeface="Calibri" pitchFamily="34" charset="0"/>
                <a:cs typeface="mohammad bold art 1" pitchFamily="2" charset="-78"/>
              </a:rPr>
              <a:t>المواقع </a:t>
            </a:r>
            <a:r>
              <a:rPr lang="ar-KW" sz="2000" u="sng" dirty="0">
                <a:solidFill>
                  <a:schemeClr val="tx2"/>
                </a:solidFill>
                <a:latin typeface="Calibri" pitchFamily="34" charset="0"/>
                <a:cs typeface="mohammad bold art 1" pitchFamily="2" charset="-78"/>
              </a:rPr>
              <a:t>التي يمكن الاطلاع من خلالها </a:t>
            </a:r>
            <a:r>
              <a:rPr lang="ar-KW" sz="2000" u="sng" dirty="0" smtClean="0">
                <a:solidFill>
                  <a:schemeClr val="tx2"/>
                </a:solidFill>
                <a:latin typeface="Calibri" pitchFamily="34" charset="0"/>
                <a:cs typeface="mohammad bold art 1" pitchFamily="2" charset="-78"/>
              </a:rPr>
              <a:t>بشكل أكثر تفصيلاً هي كالتالي :</a:t>
            </a:r>
          </a:p>
          <a:p>
            <a:pPr lvl="1" indent="-342900" algn="just" rtl="1" fontAlgn="base">
              <a:spcBef>
                <a:spcPct val="0"/>
              </a:spcBef>
              <a:spcAft>
                <a:spcPts val="600"/>
              </a:spcAft>
              <a:buFont typeface="Arial" panose="020B0604020202020204" pitchFamily="34" charset="0"/>
              <a:buChar char="•"/>
            </a:pPr>
            <a:endParaRPr lang="ar-KW" sz="2000" u="sng" dirty="0">
              <a:solidFill>
                <a:schemeClr val="tx2"/>
              </a:solidFill>
              <a:latin typeface="Calibri" pitchFamily="34" charset="0"/>
              <a:cs typeface="mohammad bold art 1" pitchFamily="2" charset="-78"/>
            </a:endParaRPr>
          </a:p>
          <a:p>
            <a:pPr marL="400050" lvl="1" indent="0" algn="just" rtl="1" fontAlgn="base">
              <a:spcBef>
                <a:spcPct val="0"/>
              </a:spcBef>
              <a:spcAft>
                <a:spcPts val="600"/>
              </a:spcAft>
              <a:buNone/>
            </a:pPr>
            <a:endParaRPr lang="ar-KW" sz="2000" u="sng" dirty="0" smtClean="0">
              <a:solidFill>
                <a:schemeClr val="tx2"/>
              </a:solidFill>
              <a:latin typeface="Calibri" pitchFamily="34" charset="0"/>
              <a:cs typeface="mohammad bold art 1" pitchFamily="2" charset="-78"/>
            </a:endParaRPr>
          </a:p>
          <a:p>
            <a:pPr marL="400050" lvl="1" indent="0" algn="just" rtl="1" fontAlgn="base">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u="sng"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48" y="2165226"/>
            <a:ext cx="7199313"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92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lvl="1" indent="-342900" algn="just" rtl="1" fontAlgn="base">
              <a:spcBef>
                <a:spcPct val="0"/>
              </a:spcBef>
              <a:spcAft>
                <a:spcPts val="600"/>
              </a:spcAft>
              <a:buFont typeface="Arial" panose="020B0604020202020204" pitchFamily="34" charset="0"/>
              <a:buChar char="•"/>
            </a:pPr>
            <a:r>
              <a:rPr lang="ar-KW" sz="2000" dirty="0">
                <a:solidFill>
                  <a:schemeClr val="tx2"/>
                </a:solidFill>
                <a:latin typeface="Calibri" pitchFamily="34" charset="0"/>
                <a:cs typeface="mohammad bold art 1" pitchFamily="2" charset="-78"/>
              </a:rPr>
              <a:t>تلتزم كافة المؤسسات المالية بتجميد كافة الأموال والأصول المملوكة </a:t>
            </a:r>
            <a:r>
              <a:rPr lang="ar-KW" sz="2000" dirty="0" smtClean="0">
                <a:solidFill>
                  <a:schemeClr val="tx2"/>
                </a:solidFill>
                <a:latin typeface="Calibri" pitchFamily="34" charset="0"/>
                <a:cs typeface="mohammad bold art 1" pitchFamily="2" charset="-78"/>
              </a:rPr>
              <a:t>لأي من الأشخاص </a:t>
            </a:r>
            <a:r>
              <a:rPr lang="ar-KW" sz="2000" dirty="0">
                <a:solidFill>
                  <a:schemeClr val="tx2"/>
                </a:solidFill>
                <a:latin typeface="Calibri" pitchFamily="34" charset="0"/>
                <a:cs typeface="mohammad bold art 1" pitchFamily="2" charset="-78"/>
              </a:rPr>
              <a:t>أو الكيانات المدرجة أسماؤهم في القوائم المشار إليها سابقا بدون تأخير </a:t>
            </a:r>
            <a:r>
              <a:rPr lang="ar-KW" sz="2000" dirty="0" smtClean="0">
                <a:solidFill>
                  <a:schemeClr val="tx2"/>
                </a:solidFill>
                <a:latin typeface="Calibri" pitchFamily="34" charset="0"/>
                <a:cs typeface="mohammad bold art 1" pitchFamily="2" charset="-78"/>
              </a:rPr>
              <a:t>أو </a:t>
            </a:r>
            <a:r>
              <a:rPr lang="ar-KW" sz="2000" dirty="0">
                <a:solidFill>
                  <a:schemeClr val="tx2"/>
                </a:solidFill>
                <a:latin typeface="Calibri" pitchFamily="34" charset="0"/>
                <a:cs typeface="mohammad bold art 1" pitchFamily="2" charset="-78"/>
              </a:rPr>
              <a:t>سابق </a:t>
            </a:r>
            <a:r>
              <a:rPr lang="ar-KW" sz="2000" dirty="0" smtClean="0">
                <a:solidFill>
                  <a:schemeClr val="tx2"/>
                </a:solidFill>
                <a:latin typeface="Calibri" pitchFamily="34" charset="0"/>
                <a:cs typeface="mohammad bold art 1" pitchFamily="2" charset="-78"/>
              </a:rPr>
              <a:t>إنذار، </a:t>
            </a:r>
            <a:r>
              <a:rPr lang="ar-KW" sz="2000" dirty="0">
                <a:solidFill>
                  <a:schemeClr val="tx2"/>
                </a:solidFill>
                <a:latin typeface="Calibri" pitchFamily="34" charset="0"/>
                <a:cs typeface="mohammad bold art 1" pitchFamily="2" charset="-78"/>
              </a:rPr>
              <a:t>و يتعين تبعا لذلك الالتزام بما ورد بكل من المواد (3) ، (4) ، (5) من القرار (5) لسنة 2014</a:t>
            </a:r>
            <a:r>
              <a:rPr lang="ar-KW" sz="2000" dirty="0" smtClean="0">
                <a:solidFill>
                  <a:schemeClr val="tx2"/>
                </a:solidFill>
                <a:latin typeface="Calibri" pitchFamily="34" charset="0"/>
                <a:cs typeface="mohammad bold art 1" pitchFamily="2" charset="-78"/>
              </a:rPr>
              <a:t>.</a:t>
            </a:r>
          </a:p>
          <a:p>
            <a:pPr lvl="1" indent="-342900" algn="just" rtl="1" fontAlgn="base">
              <a:spcBef>
                <a:spcPct val="0"/>
              </a:spcBef>
              <a:spcAft>
                <a:spcPts val="600"/>
              </a:spcAft>
              <a:buFont typeface="Arial" panose="020B0604020202020204" pitchFamily="34" charset="0"/>
              <a:buChar char="•"/>
            </a:pPr>
            <a:endParaRPr lang="ar-KW" sz="2000" dirty="0">
              <a:solidFill>
                <a:schemeClr val="tx2"/>
              </a:solidFill>
              <a:latin typeface="Calibri" pitchFamily="34" charset="0"/>
              <a:cs typeface="mohammad bold art 1" pitchFamily="2" charset="-78"/>
            </a:endParaRPr>
          </a:p>
          <a:p>
            <a:pPr lvl="1" indent="-342900" algn="just" rtl="1" fontAlgn="base">
              <a:spcBef>
                <a:spcPct val="0"/>
              </a:spcBef>
              <a:spcAft>
                <a:spcPts val="600"/>
              </a:spcAft>
              <a:buFont typeface="Arial" panose="020B0604020202020204" pitchFamily="34" charset="0"/>
              <a:buChar char="•"/>
            </a:pPr>
            <a:r>
              <a:rPr lang="ar-KW" sz="2000" dirty="0">
                <a:solidFill>
                  <a:schemeClr val="tx2"/>
                </a:solidFill>
                <a:latin typeface="Calibri" pitchFamily="34" charset="0"/>
                <a:cs typeface="mohammad bold art 1" pitchFamily="2" charset="-78"/>
              </a:rPr>
              <a:t>وتنفيذا لمتطلبات القرار رقم (5) لسنة 2014 </a:t>
            </a:r>
            <a:r>
              <a:rPr lang="ar-KW" sz="2000" dirty="0" smtClean="0">
                <a:solidFill>
                  <a:schemeClr val="tx2"/>
                </a:solidFill>
                <a:latin typeface="Calibri" pitchFamily="34" charset="0"/>
                <a:cs typeface="mohammad bold art 1" pitchFamily="2" charset="-78"/>
              </a:rPr>
              <a:t>قامت </a:t>
            </a:r>
            <a:r>
              <a:rPr lang="ar-KW" sz="2000" dirty="0">
                <a:solidFill>
                  <a:schemeClr val="tx2"/>
                </a:solidFill>
                <a:latin typeface="Calibri" pitchFamily="34" charset="0"/>
                <a:cs typeface="mohammad bold art 1" pitchFamily="2" charset="-78"/>
              </a:rPr>
              <a:t>لجنة تنفيذ قرارات مجلس الأمن التابعة لوزارة الخارجية </a:t>
            </a:r>
            <a:r>
              <a:rPr lang="ar-KW" sz="2000" dirty="0" smtClean="0">
                <a:solidFill>
                  <a:schemeClr val="tx2"/>
                </a:solidFill>
                <a:latin typeface="Calibri" pitchFamily="34" charset="0"/>
                <a:cs typeface="mohammad bold art 1" pitchFamily="2" charset="-78"/>
              </a:rPr>
              <a:t>بإصدار </a:t>
            </a:r>
            <a:r>
              <a:rPr lang="ar-KW" sz="2000" dirty="0">
                <a:solidFill>
                  <a:schemeClr val="tx2"/>
                </a:solidFill>
                <a:latin typeface="Calibri" pitchFamily="34" charset="0"/>
                <a:cs typeface="mohammad bold art 1" pitchFamily="2" charset="-78"/>
              </a:rPr>
              <a:t>ورقة </a:t>
            </a:r>
            <a:r>
              <a:rPr lang="ar-KW" sz="2000" dirty="0" smtClean="0">
                <a:solidFill>
                  <a:schemeClr val="tx2"/>
                </a:solidFill>
                <a:latin typeface="Calibri" pitchFamily="34" charset="0"/>
                <a:cs typeface="mohammad bold art 1" pitchFamily="2" charset="-78"/>
              </a:rPr>
              <a:t>تتضمن الضوابط </a:t>
            </a:r>
            <a:r>
              <a:rPr lang="ar-KW" sz="2000" dirty="0">
                <a:solidFill>
                  <a:schemeClr val="tx2"/>
                </a:solidFill>
                <a:latin typeface="Calibri" pitchFamily="34" charset="0"/>
                <a:cs typeface="mohammad bold art 1" pitchFamily="2" charset="-78"/>
              </a:rPr>
              <a:t>الإرشادية إلى الجهات المخاطبة بتنفيذ القرار سالف الذكر.</a:t>
            </a:r>
          </a:p>
          <a:p>
            <a:pPr marL="400050" lvl="1" indent="0" algn="just" rtl="1" fontAlgn="base">
              <a:spcBef>
                <a:spcPct val="0"/>
              </a:spcBef>
              <a:spcAft>
                <a:spcPts val="600"/>
              </a:spcAft>
              <a:buNone/>
            </a:pPr>
            <a:endParaRPr lang="ar-KW" sz="2000" dirty="0">
              <a:solidFill>
                <a:schemeClr val="tx2"/>
              </a:solidFill>
              <a:latin typeface="Calibri" pitchFamily="34" charset="0"/>
              <a:cs typeface="mohammad bold art 1" pitchFamily="2" charset="-78"/>
            </a:endParaRPr>
          </a:p>
          <a:p>
            <a:pPr marL="400050" lvl="1" indent="0" algn="r" rtl="1" fontAlgn="base">
              <a:spcBef>
                <a:spcPct val="0"/>
              </a:spcBef>
              <a:spcAft>
                <a:spcPts val="600"/>
              </a:spcAft>
              <a:buNone/>
            </a:pPr>
            <a:endParaRPr lang="ar-KW" sz="2000"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2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251520" y="1196752"/>
            <a:ext cx="8435280" cy="4525963"/>
          </a:xfrm>
        </p:spPr>
        <p:txBody>
          <a:bodyPr>
            <a:noAutofit/>
          </a:bodyPr>
          <a:lstStyle/>
          <a:p>
            <a:pPr lvl="1" indent="-342900" algn="r" rtl="1" fontAlgn="base">
              <a:lnSpc>
                <a:spcPct val="120000"/>
              </a:lnSpc>
              <a:spcBef>
                <a:spcPct val="0"/>
              </a:spcBef>
              <a:spcAft>
                <a:spcPts val="600"/>
              </a:spcAft>
              <a:buFont typeface="Arial" panose="020B0604020202020204" pitchFamily="34" charset="0"/>
              <a:buChar char="•"/>
            </a:pPr>
            <a:r>
              <a:rPr lang="ar-KW" sz="2000" u="sng" dirty="0" smtClean="0">
                <a:solidFill>
                  <a:schemeClr val="tx2"/>
                </a:solidFill>
                <a:latin typeface="Calibri" pitchFamily="34" charset="0"/>
                <a:cs typeface="mohammad bold art 1" pitchFamily="2" charset="-78"/>
              </a:rPr>
              <a:t>أهم ما جاء في </a:t>
            </a:r>
            <a:r>
              <a:rPr lang="ar-KW" sz="2000" u="sng" dirty="0">
                <a:solidFill>
                  <a:schemeClr val="tx2"/>
                </a:solidFill>
                <a:latin typeface="Calibri" pitchFamily="34" charset="0"/>
                <a:cs typeface="mohammad bold art 1" pitchFamily="2" charset="-78"/>
              </a:rPr>
              <a:t>ورقة الضوابط </a:t>
            </a:r>
            <a:r>
              <a:rPr lang="ar-KW" sz="2000" u="sng" dirty="0" smtClean="0">
                <a:solidFill>
                  <a:schemeClr val="tx2"/>
                </a:solidFill>
                <a:latin typeface="Calibri" pitchFamily="34" charset="0"/>
                <a:cs typeface="mohammad bold art 1" pitchFamily="2" charset="-78"/>
              </a:rPr>
              <a:t>الإرشادية التي تم إصدارها </a:t>
            </a:r>
            <a:r>
              <a:rPr lang="ar-KW" sz="2000" u="sng" dirty="0">
                <a:solidFill>
                  <a:schemeClr val="tx2"/>
                </a:solidFill>
                <a:latin typeface="Calibri" pitchFamily="34" charset="0"/>
                <a:cs typeface="mohammad bold art 1" pitchFamily="2" charset="-78"/>
              </a:rPr>
              <a:t>إلى الجهات المخاطبة بتنفيذ </a:t>
            </a:r>
            <a:r>
              <a:rPr lang="ar-KW" sz="2000" u="sng" dirty="0" smtClean="0">
                <a:solidFill>
                  <a:schemeClr val="tx2"/>
                </a:solidFill>
                <a:latin typeface="Calibri" pitchFamily="34" charset="0"/>
                <a:cs typeface="mohammad bold art 1" pitchFamily="2" charset="-78"/>
              </a:rPr>
              <a:t>القرار </a:t>
            </a:r>
            <a:r>
              <a:rPr lang="ar-KW" sz="2000" u="sng" dirty="0">
                <a:solidFill>
                  <a:schemeClr val="tx2"/>
                </a:solidFill>
                <a:latin typeface="Calibri" pitchFamily="34" charset="0"/>
                <a:cs typeface="mohammad bold art 1" pitchFamily="2" charset="-78"/>
              </a:rPr>
              <a:t>رقم (5) لسنة </a:t>
            </a:r>
            <a:r>
              <a:rPr lang="ar-KW" sz="2000" u="sng" dirty="0" smtClean="0">
                <a:solidFill>
                  <a:schemeClr val="tx2"/>
                </a:solidFill>
                <a:latin typeface="Calibri" pitchFamily="34" charset="0"/>
                <a:cs typeface="mohammad bold art 1" pitchFamily="2" charset="-78"/>
              </a:rPr>
              <a:t>2014:</a:t>
            </a:r>
          </a:p>
          <a:p>
            <a:pPr marL="857250" lvl="1" indent="-457200" algn="just" rtl="1" fontAlgn="base">
              <a:lnSpc>
                <a:spcPct val="120000"/>
              </a:lnSpc>
              <a:spcBef>
                <a:spcPct val="0"/>
              </a:spcBef>
              <a:spcAft>
                <a:spcPts val="600"/>
              </a:spcAft>
              <a:buFont typeface="+mj-lt"/>
              <a:buAutoNum type="arabicPeriod"/>
            </a:pPr>
            <a:r>
              <a:rPr lang="ar-KW" sz="2000" dirty="0" smtClean="0">
                <a:solidFill>
                  <a:schemeClr val="tx2"/>
                </a:solidFill>
                <a:latin typeface="Calibri" pitchFamily="34" charset="0"/>
                <a:cs typeface="mohammad bold art 1" pitchFamily="2" charset="-78"/>
              </a:rPr>
              <a:t>تجميد الأموال المستهدفة والامتناع عن التعامل مع الأسماء الواردة بالقوائم والتي تحددهم كل من :</a:t>
            </a:r>
          </a:p>
          <a:p>
            <a:pPr marL="1257300" lvl="1" indent="-457200" algn="just" rtl="1" fontAlgn="base">
              <a:lnSpc>
                <a:spcPct val="120000"/>
              </a:lnSpc>
              <a:spcBef>
                <a:spcPct val="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اللجنة المشكلة بموجب القرار رقم (4) لسنة 2014.</a:t>
            </a:r>
          </a:p>
          <a:p>
            <a:pPr marL="1257300" lvl="1" indent="-457200" algn="just" rtl="1" fontAlgn="base">
              <a:lnSpc>
                <a:spcPct val="120000"/>
              </a:lnSpc>
              <a:spcBef>
                <a:spcPct val="0"/>
              </a:spcBef>
              <a:spcAft>
                <a:spcPts val="12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لجنتي العقوبات المشكلتين بموجب قراري مجلس الأمن 1267(1999) </a:t>
            </a:r>
            <a:r>
              <a:rPr lang="ar-KW" sz="2000" dirty="0" smtClean="0">
                <a:solidFill>
                  <a:schemeClr val="tx2"/>
                </a:solidFill>
                <a:latin typeface="Calibri" pitchFamily="34" charset="0"/>
                <a:cs typeface="mohammad bold art 1" pitchFamily="2" charset="-78"/>
              </a:rPr>
              <a:t>و1988 </a:t>
            </a:r>
            <a:r>
              <a:rPr lang="ar-KW" sz="2000" dirty="0">
                <a:solidFill>
                  <a:schemeClr val="tx2"/>
                </a:solidFill>
                <a:latin typeface="Calibri" pitchFamily="34" charset="0"/>
                <a:cs typeface="mohammad bold art 1" pitchFamily="2" charset="-78"/>
              </a:rPr>
              <a:t>(2011) </a:t>
            </a:r>
            <a:r>
              <a:rPr lang="ar-KW" sz="2000" dirty="0" smtClean="0">
                <a:solidFill>
                  <a:schemeClr val="tx2"/>
                </a:solidFill>
                <a:latin typeface="Calibri" pitchFamily="34" charset="0"/>
                <a:cs typeface="mohammad bold art 1" pitchFamily="2" charset="-78"/>
              </a:rPr>
              <a:t>والقرارات </a:t>
            </a:r>
            <a:r>
              <a:rPr lang="ar-KW" sz="2000" dirty="0">
                <a:solidFill>
                  <a:schemeClr val="tx2"/>
                </a:solidFill>
                <a:latin typeface="Calibri" pitchFamily="34" charset="0"/>
                <a:cs typeface="mohammad bold art 1" pitchFamily="2" charset="-78"/>
              </a:rPr>
              <a:t>ذات العلاقة.</a:t>
            </a:r>
          </a:p>
          <a:p>
            <a:pPr marL="857250" lvl="1" indent="-457200" algn="just" rtl="1" fontAlgn="base">
              <a:lnSpc>
                <a:spcPct val="120000"/>
              </a:lnSpc>
              <a:spcBef>
                <a:spcPct val="0"/>
              </a:spcBef>
              <a:spcAft>
                <a:spcPts val="1200"/>
              </a:spcAft>
              <a:buAutoNum type="arabicPeriod" startAt="2"/>
            </a:pPr>
            <a:r>
              <a:rPr lang="ar-KW" sz="2000" dirty="0" smtClean="0">
                <a:solidFill>
                  <a:schemeClr val="tx2"/>
                </a:solidFill>
                <a:latin typeface="Calibri" pitchFamily="34" charset="0"/>
                <a:cs typeface="mohammad bold art 1" pitchFamily="2" charset="-78"/>
              </a:rPr>
              <a:t>التحقق </a:t>
            </a:r>
            <a:r>
              <a:rPr lang="ar-KW" sz="2000" dirty="0">
                <a:solidFill>
                  <a:schemeClr val="tx2"/>
                </a:solidFill>
                <a:latin typeface="Calibri" pitchFamily="34" charset="0"/>
                <a:cs typeface="mohammad bold art 1" pitchFamily="2" charset="-78"/>
              </a:rPr>
              <a:t>بانتظام من بيانات العملاء </a:t>
            </a:r>
            <a:r>
              <a:rPr lang="ar-KW" sz="2000" dirty="0" smtClean="0">
                <a:solidFill>
                  <a:schemeClr val="tx2"/>
                </a:solidFill>
                <a:latin typeface="Calibri" pitchFamily="34" charset="0"/>
                <a:cs typeface="mohammad bold art 1" pitchFamily="2" charset="-78"/>
              </a:rPr>
              <a:t>ومقارنتها بما يتم تحديده من قبل </a:t>
            </a:r>
            <a:r>
              <a:rPr lang="ar-KW" sz="2000" dirty="0">
                <a:solidFill>
                  <a:schemeClr val="tx2"/>
                </a:solidFill>
                <a:latin typeface="Calibri" pitchFamily="34" charset="0"/>
                <a:cs typeface="mohammad bold art 1" pitchFamily="2" charset="-78"/>
              </a:rPr>
              <a:t>اللجان </a:t>
            </a:r>
            <a:r>
              <a:rPr lang="ar-KW" sz="2000" dirty="0" smtClean="0">
                <a:solidFill>
                  <a:schemeClr val="tx2"/>
                </a:solidFill>
                <a:latin typeface="Calibri" pitchFamily="34" charset="0"/>
                <a:cs typeface="mohammad bold art 1" pitchFamily="2" charset="-78"/>
              </a:rPr>
              <a:t>المذكورة سلفا من أسماء لأفراد وكيانات.</a:t>
            </a:r>
          </a:p>
          <a:p>
            <a:pPr marL="857250" lvl="1" indent="-457200" algn="just" rtl="1" fontAlgn="base">
              <a:lnSpc>
                <a:spcPct val="120000"/>
              </a:lnSpc>
              <a:spcBef>
                <a:spcPct val="0"/>
              </a:spcBef>
              <a:spcAft>
                <a:spcPts val="600"/>
              </a:spcAft>
              <a:buAutoNum type="arabicPeriod" startAt="3"/>
            </a:pPr>
            <a:r>
              <a:rPr lang="ar-KW" sz="2000" dirty="0" smtClean="0">
                <a:solidFill>
                  <a:schemeClr val="tx2"/>
                </a:solidFill>
                <a:latin typeface="Calibri" pitchFamily="34" charset="0"/>
                <a:cs typeface="mohammad bold art 1" pitchFamily="2" charset="-78"/>
              </a:rPr>
              <a:t>في </a:t>
            </a:r>
            <a:r>
              <a:rPr lang="ar-KW" sz="2000" dirty="0">
                <a:solidFill>
                  <a:schemeClr val="tx2"/>
                </a:solidFill>
                <a:latin typeface="Calibri" pitchFamily="34" charset="0"/>
                <a:cs typeface="mohammad bold art 1" pitchFamily="2" charset="-78"/>
              </a:rPr>
              <a:t>حال عدم وجود أرصدة مستهدفة، ووجود تعاملات سابقة أو حالية مع </a:t>
            </a:r>
            <a:r>
              <a:rPr lang="ar-KW" sz="2000" dirty="0" smtClean="0">
                <a:solidFill>
                  <a:schemeClr val="tx2"/>
                </a:solidFill>
                <a:latin typeface="Calibri" pitchFamily="34" charset="0"/>
                <a:cs typeface="mohammad bold art 1" pitchFamily="2" charset="-78"/>
              </a:rPr>
              <a:t>الأسماء المدرجة بالقوائم </a:t>
            </a:r>
            <a:r>
              <a:rPr lang="ar-KW" sz="2000" dirty="0">
                <a:solidFill>
                  <a:schemeClr val="tx2"/>
                </a:solidFill>
                <a:latin typeface="Calibri" pitchFamily="34" charset="0"/>
                <a:cs typeface="mohammad bold art 1" pitchFamily="2" charset="-78"/>
              </a:rPr>
              <a:t>الصادرة عن اللجان سالفة </a:t>
            </a:r>
            <a:r>
              <a:rPr lang="ar-KW" sz="2000" dirty="0" smtClean="0">
                <a:solidFill>
                  <a:schemeClr val="tx2"/>
                </a:solidFill>
                <a:latin typeface="Calibri" pitchFamily="34" charset="0"/>
                <a:cs typeface="mohammad bold art 1" pitchFamily="2" charset="-78"/>
              </a:rPr>
              <a:t>الذكر، </a:t>
            </a:r>
            <a:r>
              <a:rPr lang="ar-KW" sz="2000" dirty="0">
                <a:solidFill>
                  <a:schemeClr val="tx2"/>
                </a:solidFill>
                <a:latin typeface="Calibri" pitchFamily="34" charset="0"/>
                <a:cs typeface="mohammad bold art 1" pitchFamily="2" charset="-78"/>
              </a:rPr>
              <a:t>فإنه يتعين </a:t>
            </a:r>
            <a:r>
              <a:rPr lang="ar-KW" sz="2000" b="1" u="sng" dirty="0">
                <a:solidFill>
                  <a:schemeClr val="tx2"/>
                </a:solidFill>
                <a:latin typeface="Calibri" pitchFamily="34" charset="0"/>
                <a:cs typeface="mohammad bold art 1" pitchFamily="2" charset="-78"/>
              </a:rPr>
              <a:t>إبلاغ اللجنة المشكلة </a:t>
            </a:r>
            <a:r>
              <a:rPr lang="ar-KW" sz="2000" b="1" u="sng" dirty="0" smtClean="0">
                <a:solidFill>
                  <a:schemeClr val="tx2"/>
                </a:solidFill>
                <a:latin typeface="Calibri" pitchFamily="34" charset="0"/>
                <a:cs typeface="mohammad bold art 1" pitchFamily="2" charset="-78"/>
              </a:rPr>
              <a:t>بموجب القرار رقم </a:t>
            </a:r>
            <a:r>
              <a:rPr lang="ar-KW" sz="2000" b="1" u="sng" dirty="0">
                <a:solidFill>
                  <a:schemeClr val="tx2"/>
                </a:solidFill>
                <a:latin typeface="Calibri" pitchFamily="34" charset="0"/>
                <a:cs typeface="mohammad bold art 1" pitchFamily="2" charset="-78"/>
              </a:rPr>
              <a:t>(4) لسنة 2014 عن ذلك فورا</a:t>
            </a:r>
            <a:r>
              <a:rPr lang="ar-KW" sz="2000" b="1" dirty="0" smtClean="0">
                <a:solidFill>
                  <a:schemeClr val="tx2"/>
                </a:solidFill>
                <a:latin typeface="Calibri" pitchFamily="34" charset="0"/>
                <a:cs typeface="mohammad bold art 1" pitchFamily="2" charset="-78"/>
              </a:rPr>
              <a:t>.</a:t>
            </a:r>
            <a:r>
              <a:rPr lang="ar-KW" sz="2000" dirty="0" smtClean="0">
                <a:solidFill>
                  <a:schemeClr val="tx2"/>
                </a:solidFill>
                <a:latin typeface="Calibri" pitchFamily="34" charset="0"/>
                <a:cs typeface="mohammad bold art 1" pitchFamily="2" charset="-78"/>
              </a:rPr>
              <a:t> </a:t>
            </a: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04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251520" y="1279301"/>
            <a:ext cx="8784976" cy="4525963"/>
          </a:xfrm>
        </p:spPr>
        <p:txBody>
          <a:bodyPr>
            <a:noAutofit/>
          </a:bodyPr>
          <a:lstStyle/>
          <a:p>
            <a:pPr lvl="1" indent="-342900" algn="r" rtl="1" fontAlgn="base">
              <a:lnSpc>
                <a:spcPct val="120000"/>
              </a:lnSpc>
              <a:spcBef>
                <a:spcPct val="0"/>
              </a:spcBef>
              <a:spcAft>
                <a:spcPts val="600"/>
              </a:spcAft>
              <a:buFont typeface="Arial" panose="020B0604020202020204" pitchFamily="34" charset="0"/>
              <a:buChar char="•"/>
            </a:pPr>
            <a:r>
              <a:rPr lang="ar-KW" sz="2000" u="sng" dirty="0" smtClean="0">
                <a:solidFill>
                  <a:schemeClr val="tx2"/>
                </a:solidFill>
                <a:latin typeface="Calibri" pitchFamily="34" charset="0"/>
                <a:cs typeface="mohammad bold art 1" pitchFamily="2" charset="-78"/>
              </a:rPr>
              <a:t>أهم ما جاء في </a:t>
            </a:r>
            <a:r>
              <a:rPr lang="ar-KW" sz="2000" u="sng" dirty="0">
                <a:solidFill>
                  <a:schemeClr val="tx2"/>
                </a:solidFill>
                <a:latin typeface="Calibri" pitchFamily="34" charset="0"/>
                <a:cs typeface="mohammad bold art 1" pitchFamily="2" charset="-78"/>
              </a:rPr>
              <a:t>ورقة الضوابط </a:t>
            </a:r>
            <a:r>
              <a:rPr lang="ar-KW" sz="2000" u="sng" dirty="0" smtClean="0">
                <a:solidFill>
                  <a:schemeClr val="tx2"/>
                </a:solidFill>
                <a:latin typeface="Calibri" pitchFamily="34" charset="0"/>
                <a:cs typeface="mohammad bold art 1" pitchFamily="2" charset="-78"/>
              </a:rPr>
              <a:t>الإرشادية التي تم إصدارها </a:t>
            </a:r>
            <a:r>
              <a:rPr lang="ar-KW" sz="2000" u="sng" dirty="0">
                <a:solidFill>
                  <a:schemeClr val="tx2"/>
                </a:solidFill>
                <a:latin typeface="Calibri" pitchFamily="34" charset="0"/>
                <a:cs typeface="mohammad bold art 1" pitchFamily="2" charset="-78"/>
              </a:rPr>
              <a:t>إلى الجهات المخاطبة بتنفيذ </a:t>
            </a:r>
            <a:r>
              <a:rPr lang="ar-KW" sz="2000" u="sng" dirty="0" smtClean="0">
                <a:solidFill>
                  <a:schemeClr val="tx2"/>
                </a:solidFill>
                <a:latin typeface="Calibri" pitchFamily="34" charset="0"/>
                <a:cs typeface="mohammad bold art 1" pitchFamily="2" charset="-78"/>
              </a:rPr>
              <a:t>القرار </a:t>
            </a:r>
            <a:r>
              <a:rPr lang="ar-KW" sz="2000" u="sng" dirty="0">
                <a:solidFill>
                  <a:schemeClr val="tx2"/>
                </a:solidFill>
                <a:latin typeface="Calibri" pitchFamily="34" charset="0"/>
                <a:cs typeface="mohammad bold art 1" pitchFamily="2" charset="-78"/>
              </a:rPr>
              <a:t>رقم (5) لسنة </a:t>
            </a:r>
            <a:r>
              <a:rPr lang="ar-KW" sz="2000" u="sng" dirty="0" smtClean="0">
                <a:solidFill>
                  <a:schemeClr val="tx2"/>
                </a:solidFill>
                <a:latin typeface="Calibri" pitchFamily="34" charset="0"/>
                <a:cs typeface="mohammad bold art 1" pitchFamily="2" charset="-78"/>
              </a:rPr>
              <a:t>2014:</a:t>
            </a:r>
          </a:p>
          <a:p>
            <a:pPr marL="857250" lvl="1" indent="-457200" algn="just" rtl="1" fontAlgn="base">
              <a:lnSpc>
                <a:spcPct val="120000"/>
              </a:lnSpc>
              <a:spcBef>
                <a:spcPct val="0"/>
              </a:spcBef>
              <a:spcAft>
                <a:spcPts val="600"/>
              </a:spcAft>
              <a:buFont typeface="+mj-lt"/>
              <a:buAutoNum type="arabicPeriod" startAt="4"/>
            </a:pPr>
            <a:r>
              <a:rPr lang="ar-KW" sz="2000" dirty="0" smtClean="0">
                <a:solidFill>
                  <a:schemeClr val="tx2"/>
                </a:solidFill>
                <a:latin typeface="Calibri" pitchFamily="34" charset="0"/>
                <a:cs typeface="mohammad bold art 1" pitchFamily="2" charset="-78"/>
              </a:rPr>
              <a:t>يلتزم </a:t>
            </a:r>
            <a:r>
              <a:rPr lang="ar-KW" sz="2000" dirty="0">
                <a:solidFill>
                  <a:schemeClr val="tx2"/>
                </a:solidFill>
                <a:latin typeface="Calibri" pitchFamily="34" charset="0"/>
                <a:cs typeface="mohammad bold art 1" pitchFamily="2" charset="-78"/>
              </a:rPr>
              <a:t>كافة </a:t>
            </a:r>
            <a:r>
              <a:rPr lang="ar-KW" sz="2000" dirty="0" smtClean="0">
                <a:solidFill>
                  <a:schemeClr val="tx2"/>
                </a:solidFill>
                <a:latin typeface="Calibri" pitchFamily="34" charset="0"/>
                <a:cs typeface="mohammad bold art 1" pitchFamily="2" charset="-78"/>
              </a:rPr>
              <a:t>الأشخاص المرخص لهم والخاضعين لرقابة </a:t>
            </a:r>
            <a:r>
              <a:rPr lang="ar-KW" sz="2000" dirty="0">
                <a:solidFill>
                  <a:schemeClr val="tx2"/>
                </a:solidFill>
                <a:latin typeface="Calibri" pitchFamily="34" charset="0"/>
                <a:cs typeface="mohammad bold art 1" pitchFamily="2" charset="-78"/>
              </a:rPr>
              <a:t>هيئة أسواق المال بإعداد الضوابط الداخلية وإجراءات  العمل اللازمة، واعتمادها من الإدارة </a:t>
            </a:r>
            <a:r>
              <a:rPr lang="ar-KW" sz="2000" dirty="0" smtClean="0">
                <a:solidFill>
                  <a:schemeClr val="tx2"/>
                </a:solidFill>
                <a:latin typeface="Calibri" pitchFamily="34" charset="0"/>
                <a:cs typeface="mohammad bold art 1" pitchFamily="2" charset="-78"/>
              </a:rPr>
              <a:t>العليا للشخص المرخص له، والتي تؤكد </a:t>
            </a:r>
            <a:r>
              <a:rPr lang="ar-KW" sz="2000" dirty="0">
                <a:solidFill>
                  <a:schemeClr val="tx2"/>
                </a:solidFill>
                <a:latin typeface="Calibri" pitchFamily="34" charset="0"/>
                <a:cs typeface="mohammad bold art 1" pitchFamily="2" charset="-78"/>
              </a:rPr>
              <a:t>الالتزام بكافة المتطلبات الواردة بأحكام القرار رقم (5) لسنة </a:t>
            </a:r>
            <a:r>
              <a:rPr lang="ar-KW" sz="2000" dirty="0" smtClean="0">
                <a:solidFill>
                  <a:schemeClr val="tx2"/>
                </a:solidFill>
                <a:latin typeface="Calibri" pitchFamily="34" charset="0"/>
                <a:cs typeface="mohammad bold art 1" pitchFamily="2" charset="-78"/>
              </a:rPr>
              <a:t>2014.</a:t>
            </a:r>
          </a:p>
          <a:p>
            <a:pPr marL="857250" lvl="1" indent="-457200" algn="just" rtl="1" fontAlgn="base">
              <a:lnSpc>
                <a:spcPct val="120000"/>
              </a:lnSpc>
              <a:spcBef>
                <a:spcPct val="0"/>
              </a:spcBef>
              <a:spcAft>
                <a:spcPts val="600"/>
              </a:spcAft>
              <a:buFont typeface="+mj-lt"/>
              <a:buAutoNum type="arabicPeriod" startAt="4"/>
            </a:pPr>
            <a:endParaRPr lang="ar-KW" sz="2000" dirty="0" smtClean="0">
              <a:solidFill>
                <a:schemeClr val="tx2"/>
              </a:solidFill>
              <a:latin typeface="Calibri" pitchFamily="34" charset="0"/>
              <a:cs typeface="mohammad bold art 1" pitchFamily="2" charset="-78"/>
            </a:endParaRPr>
          </a:p>
          <a:p>
            <a:pPr marL="857250" lvl="1" indent="-457200" algn="just" rtl="1" fontAlgn="base">
              <a:lnSpc>
                <a:spcPct val="120000"/>
              </a:lnSpc>
              <a:spcBef>
                <a:spcPct val="0"/>
              </a:spcBef>
              <a:spcAft>
                <a:spcPts val="600"/>
              </a:spcAft>
              <a:buFont typeface="+mj-lt"/>
              <a:buAutoNum type="arabicPeriod" startAt="4"/>
            </a:pPr>
            <a:r>
              <a:rPr lang="ar-KW" sz="2000" dirty="0" smtClean="0">
                <a:solidFill>
                  <a:schemeClr val="tx2"/>
                </a:solidFill>
                <a:latin typeface="Calibri" pitchFamily="34" charset="0"/>
                <a:cs typeface="mohammad bold art 1" pitchFamily="2" charset="-78"/>
              </a:rPr>
              <a:t>سوف تقوم هيئة أسواق المال بإجراء مهام تفتيشية للتحقق من التزام جميع الجهات الخاضعة لرقابتها بالالتزامات المفروضة وفق أحكام القرار رقم (5) لسنة 2014 والضوابط الإرشادية الصادرة من اللجنة المشكلة بموجب القرار رقم (4) لسنة 2014 في هذا الخصوص.</a:t>
            </a:r>
            <a:endParaRPr lang="ar-KW" sz="2000" dirty="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r>
              <a:rPr lang="ar-KW" sz="2000" dirty="0" smtClean="0">
                <a:solidFill>
                  <a:schemeClr val="tx2"/>
                </a:solidFill>
                <a:latin typeface="Calibri" pitchFamily="34" charset="0"/>
                <a:cs typeface="mohammad bold art 1" pitchFamily="2" charset="-78"/>
              </a:rPr>
              <a:t> </a:t>
            </a: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213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القرار رقم (5) لسنة 2014</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251520" y="1279301"/>
            <a:ext cx="8784976" cy="4525963"/>
          </a:xfrm>
        </p:spPr>
        <p:txBody>
          <a:bodyPr>
            <a:noAutofit/>
          </a:bodyPr>
          <a:lstStyle/>
          <a:p>
            <a:pPr marL="857250" lvl="1" indent="-457200" algn="just" rtl="1" fontAlgn="base">
              <a:lnSpc>
                <a:spcPct val="120000"/>
              </a:lnSpc>
              <a:spcBef>
                <a:spcPct val="0"/>
              </a:spcBef>
              <a:spcAft>
                <a:spcPts val="600"/>
              </a:spcAft>
              <a:buFont typeface="+mj-lt"/>
              <a:buAutoNum type="arabicPeriod" startAt="4"/>
            </a:pPr>
            <a:endParaRPr lang="ar-KW" sz="2000" dirty="0" smtClean="0">
              <a:solidFill>
                <a:schemeClr val="tx2"/>
              </a:solidFill>
              <a:latin typeface="Calibri" pitchFamily="34" charset="0"/>
              <a:cs typeface="mohammad bold art 1" pitchFamily="2" charset="-78"/>
            </a:endParaRPr>
          </a:p>
          <a:p>
            <a:pPr marL="857250" lvl="1" indent="-457200" algn="just" rtl="1" fontAlgn="base">
              <a:lnSpc>
                <a:spcPct val="120000"/>
              </a:lnSpc>
              <a:spcBef>
                <a:spcPct val="0"/>
              </a:spcBef>
              <a:spcAft>
                <a:spcPts val="600"/>
              </a:spcAft>
              <a:buFont typeface="+mj-lt"/>
              <a:buAutoNum type="arabicPeriod" startAt="6"/>
            </a:pPr>
            <a:r>
              <a:rPr lang="ar-KW" sz="2000" dirty="0" smtClean="0">
                <a:solidFill>
                  <a:schemeClr val="tx2"/>
                </a:solidFill>
                <a:latin typeface="Calibri" pitchFamily="34" charset="0"/>
                <a:cs typeface="mohammad bold art 1" pitchFamily="2" charset="-78"/>
              </a:rPr>
              <a:t>عدم الالتزام يعرض المؤسسات المالية للعقوبات المنصوص عليها بالمادة (20) من القرار الوزاري رقم (5) لسنة 2014، و أن ذلك لا يحول دون توقيع الجزاءات المنصوص عليها في المادة (15) من القانون رقم (106) لسنة 2013 بشأن مكافحة غسل الأموال وتمويل الإرهاب.</a:t>
            </a:r>
            <a:endParaRPr lang="ar-KW" sz="2000" dirty="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a:p>
            <a:pPr marL="400050" lvl="1" indent="0" algn="r" rtl="1" fontAlgn="base">
              <a:lnSpc>
                <a:spcPct val="120000"/>
              </a:lnSpc>
              <a:spcBef>
                <a:spcPct val="0"/>
              </a:spcBef>
              <a:spcAft>
                <a:spcPts val="600"/>
              </a:spcAft>
              <a:buNone/>
            </a:pPr>
            <a:r>
              <a:rPr lang="ar-KW" sz="2000" dirty="0" smtClean="0">
                <a:solidFill>
                  <a:schemeClr val="tx2"/>
                </a:solidFill>
                <a:latin typeface="Calibri" pitchFamily="34" charset="0"/>
                <a:cs typeface="mohammad bold art 1" pitchFamily="2" charset="-78"/>
              </a:rPr>
              <a:t> </a:t>
            </a:r>
          </a:p>
          <a:p>
            <a:pPr marL="400050" lvl="1" indent="0" algn="r" rtl="1" fontAlgn="base">
              <a:lnSpc>
                <a:spcPct val="120000"/>
              </a:lnSpc>
              <a:spcBef>
                <a:spcPct val="0"/>
              </a:spcBef>
              <a:spcAft>
                <a:spcPts val="600"/>
              </a:spcAft>
              <a:buNone/>
            </a:pPr>
            <a:endParaRPr lang="ar-KW" sz="2000"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19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6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cs typeface="mohammad bold art 1" pitchFamily="2" charset="-78"/>
              </a:rPr>
              <a:t>مقدمــــــــة</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600200"/>
            <a:ext cx="8229600" cy="4525963"/>
          </a:xfrm>
        </p:spPr>
        <p:txBody>
          <a:bodyPr>
            <a:normAutofit/>
          </a:bodyPr>
          <a:lstStyle/>
          <a:p>
            <a:pPr marL="0" lvl="0" indent="0" algn="just" rtl="1" fontAlgn="base">
              <a:lnSpc>
                <a:spcPct val="150000"/>
              </a:lnSpc>
              <a:spcBef>
                <a:spcPct val="0"/>
              </a:spcBef>
              <a:spcAft>
                <a:spcPts val="600"/>
              </a:spcAft>
              <a:buNone/>
            </a:pPr>
            <a:r>
              <a:rPr lang="ar-KW" sz="2000" dirty="0" smtClean="0">
                <a:solidFill>
                  <a:schemeClr val="tx2"/>
                </a:solidFill>
                <a:latin typeface="Calibri" pitchFamily="34" charset="0"/>
                <a:cs typeface="mohammad bold art 1" pitchFamily="2" charset="-78"/>
              </a:rPr>
              <a:t>تعتبر مكافحة غسل الأموال وتمويل الإرهاب من المتطلبات الدولية التي يناشد المجتمع الدولي كافة الدول الالتزام بها لما لها من آثار مدمرة على النواحي الاقتصادية والاجتماعية والسياسية، وفي سبيل حث الدول لاستيفاء هذه المتطلبات والوصول إلى المستوى المطلوب من المكافحة أصدرت مجموعة العمل المالي مؤخرا تعديلات لمعايير المكافحة الدولية الصادرة </a:t>
            </a:r>
            <a:r>
              <a:rPr lang="ar-KW" sz="2000" dirty="0">
                <a:solidFill>
                  <a:schemeClr val="tx2"/>
                </a:solidFill>
                <a:latin typeface="Calibri" pitchFamily="34" charset="0"/>
                <a:cs typeface="mohammad bold art 1" pitchFamily="2" charset="-78"/>
              </a:rPr>
              <a:t>بشأن مكافحة غسل الأموال وتمويل </a:t>
            </a:r>
            <a:r>
              <a:rPr lang="ar-KW" sz="2000" dirty="0" smtClean="0">
                <a:solidFill>
                  <a:schemeClr val="tx2"/>
                </a:solidFill>
                <a:latin typeface="Calibri" pitchFamily="34" charset="0"/>
                <a:cs typeface="mohammad bold art 1" pitchFamily="2" charset="-78"/>
              </a:rPr>
              <a:t>الإرهاب للحد من تطورات الجرائم المتعلقة بها، والتأكيد على الالتزام بما يصدر عن منظمة الأمم المتحدة من اتفاقيات لمكافحة تمويل الإرهاب </a:t>
            </a:r>
            <a:r>
              <a:rPr lang="ar-KW" sz="2000" dirty="0" smtClean="0">
                <a:solidFill>
                  <a:schemeClr val="tx2"/>
                </a:solidFill>
                <a:latin typeface="Calibri" pitchFamily="34" charset="0"/>
                <a:cs typeface="mohammad bold art 1" pitchFamily="2" charset="-78"/>
              </a:rPr>
              <a:t>وما </a:t>
            </a:r>
            <a:r>
              <a:rPr lang="ar-KW" sz="2000" dirty="0" smtClean="0">
                <a:solidFill>
                  <a:schemeClr val="tx2"/>
                </a:solidFill>
                <a:latin typeface="Calibri" pitchFamily="34" charset="0"/>
                <a:cs typeface="mohammad bold art 1" pitchFamily="2" charset="-78"/>
              </a:rPr>
              <a:t>لها من تأثير على المؤسسات والأشخاص والمنظمات لدى أي من دول العالم.</a:t>
            </a:r>
            <a:endParaRPr lang="ar-KW" sz="2000"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2656"/>
            <a:ext cx="3170956" cy="9144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13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2463031"/>
            <a:ext cx="7772400" cy="1470025"/>
          </a:xfrm>
        </p:spPr>
        <p:txBody>
          <a:bodyPr>
            <a:normAutofit/>
          </a:bodyPr>
          <a:lstStyle/>
          <a:p>
            <a:pPr rtl="1"/>
            <a:r>
              <a:rPr lang="ar-KW" sz="6600" b="1" dirty="0" smtClean="0">
                <a:solidFill>
                  <a:srgbClr val="8C8A26"/>
                </a:solidFill>
                <a:cs typeface="mohammad bold art 1" pitchFamily="2" charset="-78"/>
              </a:rPr>
              <a:t>الأسئلة</a:t>
            </a:r>
            <a:endParaRPr lang="en-GB" sz="6600" dirty="0">
              <a:cs typeface="mohammad bold art 1" pitchFamily="2" charset="-78"/>
            </a:endParaRPr>
          </a:p>
        </p:txBody>
      </p:sp>
      <p:pic>
        <p:nvPicPr>
          <p:cNvPr id="6" name="Picture 5" descr="Picture 3.png"/>
          <p:cNvPicPr>
            <a:picLocks noChangeAspect="1"/>
          </p:cNvPicPr>
          <p:nvPr/>
        </p:nvPicPr>
        <p:blipFill rotWithShape="1">
          <a:blip r:embed="rId2" cstate="print"/>
          <a:srcRect r="75690"/>
          <a:stretch/>
        </p:blipFill>
        <p:spPr>
          <a:xfrm>
            <a:off x="1" y="0"/>
            <a:ext cx="2222937" cy="6858000"/>
          </a:xfrm>
          <a:prstGeom prst="rect">
            <a:avLst/>
          </a:prstGeom>
          <a:ln w="28575">
            <a:noFill/>
          </a:ln>
        </p:spPr>
      </p:pic>
    </p:spTree>
    <p:extLst>
      <p:ext uri="{BB962C8B-B14F-4D97-AF65-F5344CB8AC3E}">
        <p14:creationId xmlns:p14="http://schemas.microsoft.com/office/powerpoint/2010/main" val="847386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6064" y="2463031"/>
            <a:ext cx="7772400" cy="1470025"/>
          </a:xfrm>
        </p:spPr>
        <p:txBody>
          <a:bodyPr>
            <a:normAutofit/>
          </a:bodyPr>
          <a:lstStyle/>
          <a:p>
            <a:pPr rtl="1"/>
            <a:r>
              <a:rPr lang="ar-KW" sz="6600" b="1" dirty="0" smtClean="0">
                <a:solidFill>
                  <a:srgbClr val="8C8A26"/>
                </a:solidFill>
                <a:cs typeface="mohammad bold art 1" pitchFamily="2" charset="-78"/>
              </a:rPr>
              <a:t>شــكــراً</a:t>
            </a:r>
            <a:endParaRPr lang="en-GB" sz="6600" dirty="0">
              <a:cs typeface="mohammad bold art 1" pitchFamily="2" charset="-78"/>
            </a:endParaRPr>
          </a:p>
        </p:txBody>
      </p:sp>
      <p:pic>
        <p:nvPicPr>
          <p:cNvPr id="6" name="Picture 5" descr="Picture 3.png"/>
          <p:cNvPicPr>
            <a:picLocks noChangeAspect="1"/>
          </p:cNvPicPr>
          <p:nvPr/>
        </p:nvPicPr>
        <p:blipFill rotWithShape="1">
          <a:blip r:embed="rId2" cstate="print"/>
          <a:srcRect r="75690"/>
          <a:stretch/>
        </p:blipFill>
        <p:spPr>
          <a:xfrm>
            <a:off x="1" y="0"/>
            <a:ext cx="2222937" cy="6858000"/>
          </a:xfrm>
          <a:prstGeom prst="rect">
            <a:avLst/>
          </a:prstGeom>
          <a:ln w="28575">
            <a:noFill/>
          </a:ln>
        </p:spPr>
      </p:pic>
    </p:spTree>
    <p:extLst>
      <p:ext uri="{BB962C8B-B14F-4D97-AF65-F5344CB8AC3E}">
        <p14:creationId xmlns:p14="http://schemas.microsoft.com/office/powerpoint/2010/main" val="278125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cs typeface="mohammad bold art 1" pitchFamily="2" charset="-78"/>
              </a:rPr>
              <a:t>مقدمــــــــة</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323528" y="1600200"/>
            <a:ext cx="8229600" cy="4525963"/>
          </a:xfrm>
        </p:spPr>
        <p:txBody>
          <a:bodyPr>
            <a:normAutofit/>
          </a:bodyPr>
          <a:lstStyle/>
          <a:p>
            <a:pPr marL="0" indent="0" algn="just" rtl="1" fontAlgn="base">
              <a:lnSpc>
                <a:spcPct val="150000"/>
              </a:lnSpc>
              <a:spcBef>
                <a:spcPct val="0"/>
              </a:spcBef>
              <a:spcAft>
                <a:spcPts val="600"/>
              </a:spcAft>
              <a:buNone/>
            </a:pPr>
            <a:r>
              <a:rPr lang="ar-KW" sz="2000" dirty="0" smtClean="0">
                <a:solidFill>
                  <a:schemeClr val="tx2"/>
                </a:solidFill>
                <a:latin typeface="Calibri" pitchFamily="34" charset="0"/>
                <a:cs typeface="mohammad bold art 1" pitchFamily="2" charset="-78"/>
              </a:rPr>
              <a:t>وفي ضوء ذلك سعت </a:t>
            </a:r>
            <a:r>
              <a:rPr lang="ar-KW" sz="2000" dirty="0">
                <a:solidFill>
                  <a:schemeClr val="tx2"/>
                </a:solidFill>
                <a:latin typeface="Calibri" pitchFamily="34" charset="0"/>
                <a:cs typeface="mohammad bold art 1" pitchFamily="2" charset="-78"/>
              </a:rPr>
              <a:t>دولة الكويت </a:t>
            </a:r>
            <a:r>
              <a:rPr lang="ar-KW" sz="2000" dirty="0" smtClean="0">
                <a:solidFill>
                  <a:schemeClr val="tx2"/>
                </a:solidFill>
                <a:latin typeface="Calibri" pitchFamily="34" charset="0"/>
                <a:cs typeface="mohammad bold art 1" pitchFamily="2" charset="-78"/>
              </a:rPr>
              <a:t>للقيام </a:t>
            </a:r>
            <a:r>
              <a:rPr lang="ar-KW" sz="2000" dirty="0">
                <a:solidFill>
                  <a:schemeClr val="tx2"/>
                </a:solidFill>
                <a:latin typeface="Calibri" pitchFamily="34" charset="0"/>
                <a:cs typeface="mohammad bold art 1" pitchFamily="2" charset="-78"/>
              </a:rPr>
              <a:t>بدورها بجانب الكثير من دول العالم لمكافحة </a:t>
            </a:r>
            <a:r>
              <a:rPr lang="ar-KW" sz="2000" dirty="0" smtClean="0">
                <a:solidFill>
                  <a:schemeClr val="tx2"/>
                </a:solidFill>
                <a:latin typeface="Calibri" pitchFamily="34" charset="0"/>
                <a:cs typeface="mohammad bold art 1" pitchFamily="2" charset="-78"/>
              </a:rPr>
              <a:t>جرائم </a:t>
            </a:r>
            <a:r>
              <a:rPr lang="ar-KW" sz="2000" dirty="0">
                <a:solidFill>
                  <a:schemeClr val="tx2"/>
                </a:solidFill>
                <a:latin typeface="Calibri" pitchFamily="34" charset="0"/>
                <a:cs typeface="mohammad bold art 1" pitchFamily="2" charset="-78"/>
              </a:rPr>
              <a:t>غسل الأموال وتمويل الإرهاب، فقد قامت دولة الكويت بإصدار القوانين وتبنت السياسات والإجراءات التي تكفل وجود مكافحه جادة ومستمرة للجرائم المتعلقة بغسل الأموال وتمويل الإرهاب</a:t>
            </a:r>
            <a:r>
              <a:rPr lang="ar-KW" sz="2000" dirty="0" smtClean="0">
                <a:solidFill>
                  <a:schemeClr val="tx2"/>
                </a:solidFill>
                <a:latin typeface="Calibri" pitchFamily="34" charset="0"/>
                <a:cs typeface="mohammad bold art 1" pitchFamily="2" charset="-78"/>
              </a:rPr>
              <a:t>.</a:t>
            </a:r>
          </a:p>
          <a:p>
            <a:pPr marL="0" indent="0" algn="just" rtl="1" fontAlgn="base">
              <a:lnSpc>
                <a:spcPct val="150000"/>
              </a:lnSpc>
              <a:spcBef>
                <a:spcPct val="0"/>
              </a:spcBef>
              <a:spcAft>
                <a:spcPts val="600"/>
              </a:spcAft>
              <a:buNone/>
            </a:pPr>
            <a:r>
              <a:rPr lang="ar-KW" sz="2000" dirty="0" smtClean="0">
                <a:solidFill>
                  <a:schemeClr val="tx2"/>
                </a:solidFill>
                <a:latin typeface="Calibri" pitchFamily="34" charset="0"/>
                <a:cs typeface="mohammad bold art 1" pitchFamily="2" charset="-78"/>
              </a:rPr>
              <a:t>ويعتبر صدور القانون رقم (106) لسنة 2013 بشأن </a:t>
            </a:r>
            <a:r>
              <a:rPr lang="ar-KW" sz="2000" dirty="0">
                <a:solidFill>
                  <a:schemeClr val="tx2"/>
                </a:solidFill>
                <a:latin typeface="Calibri" pitchFamily="34" charset="0"/>
                <a:cs typeface="mohammad bold art 1" pitchFamily="2" charset="-78"/>
              </a:rPr>
              <a:t>مكافحة غسل الأموال وتمويل </a:t>
            </a:r>
            <a:r>
              <a:rPr lang="ar-KW" sz="2000" dirty="0" smtClean="0">
                <a:solidFill>
                  <a:schemeClr val="tx2"/>
                </a:solidFill>
                <a:latin typeface="Calibri" pitchFamily="34" charset="0"/>
                <a:cs typeface="mohammad bold art 1" pitchFamily="2" charset="-78"/>
              </a:rPr>
              <a:t>الإرهاب ولائحته التنفيذية أحد المساعي في هذا المجال. </a:t>
            </a:r>
            <a:endParaRPr lang="ar-KW" sz="2000"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2656"/>
            <a:ext cx="3170956" cy="9144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9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cs typeface="mohammad bold art 1" pitchFamily="2" charset="-78"/>
              </a:rPr>
              <a:t>مقدمــــــــة</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374848" y="1556792"/>
            <a:ext cx="8229600" cy="4525963"/>
          </a:xfrm>
        </p:spPr>
        <p:txBody>
          <a:bodyPr>
            <a:normAutofit/>
          </a:bodyPr>
          <a:lstStyle/>
          <a:p>
            <a:pPr marL="0" indent="0" algn="just" rtl="1" fontAlgn="base">
              <a:lnSpc>
                <a:spcPct val="150000"/>
              </a:lnSpc>
              <a:spcBef>
                <a:spcPct val="0"/>
              </a:spcBef>
              <a:spcAft>
                <a:spcPts val="600"/>
              </a:spcAft>
              <a:buNone/>
            </a:pPr>
            <a:r>
              <a:rPr lang="ar-KW" sz="2000" dirty="0" smtClean="0">
                <a:solidFill>
                  <a:schemeClr val="tx2"/>
                </a:solidFill>
                <a:latin typeface="Calibri" pitchFamily="34" charset="0"/>
                <a:cs typeface="mohammad bold art 1" pitchFamily="2" charset="-78"/>
              </a:rPr>
              <a:t>واستناداً </a:t>
            </a:r>
            <a:r>
              <a:rPr lang="ar-KW" sz="2000" dirty="0">
                <a:solidFill>
                  <a:schemeClr val="tx2"/>
                </a:solidFill>
                <a:latin typeface="Calibri" pitchFamily="34" charset="0"/>
                <a:cs typeface="mohammad bold art 1" pitchFamily="2" charset="-78"/>
              </a:rPr>
              <a:t>إلى القانون رقم (106) لسنة 2013 في شأن مكافحة غسل الأموال وتمويل الإرهاب ولائحته التنفيذية، وقرارات الشرعية الدولية الصادرة في هذا الشأن، قامت الهيئة بإصدار تعليماتها رقم (</a:t>
            </a:r>
            <a:r>
              <a:rPr lang="ar-KW" sz="2000" dirty="0" err="1">
                <a:solidFill>
                  <a:schemeClr val="tx2"/>
                </a:solidFill>
                <a:latin typeface="Calibri" pitchFamily="34" charset="0"/>
                <a:cs typeface="mohammad bold art 1" pitchFamily="2" charset="-78"/>
              </a:rPr>
              <a:t>هـ.أ.م</a:t>
            </a:r>
            <a:r>
              <a:rPr lang="ar-KW" sz="2000" dirty="0">
                <a:solidFill>
                  <a:schemeClr val="tx2"/>
                </a:solidFill>
                <a:latin typeface="Calibri" pitchFamily="34" charset="0"/>
                <a:cs typeface="mohammad bold art 1" pitchFamily="2" charset="-78"/>
              </a:rPr>
              <a:t>./</a:t>
            </a:r>
            <a:r>
              <a:rPr lang="ar-KW" sz="2000" dirty="0" err="1">
                <a:solidFill>
                  <a:schemeClr val="tx2"/>
                </a:solidFill>
                <a:latin typeface="Calibri" pitchFamily="34" charset="0"/>
                <a:cs typeface="mohammad bold art 1" pitchFamily="2" charset="-78"/>
              </a:rPr>
              <a:t>ق.ر</a:t>
            </a:r>
            <a:r>
              <a:rPr lang="ar-KW" sz="2000" dirty="0">
                <a:solidFill>
                  <a:schemeClr val="tx2"/>
                </a:solidFill>
                <a:latin typeface="Calibri" pitchFamily="34" charset="0"/>
                <a:cs typeface="mohammad bold art 1" pitchFamily="2" charset="-78"/>
              </a:rPr>
              <a:t>./</a:t>
            </a:r>
            <a:r>
              <a:rPr lang="ar-KW" sz="2000" dirty="0" err="1">
                <a:solidFill>
                  <a:schemeClr val="tx2"/>
                </a:solidFill>
                <a:latin typeface="Calibri" pitchFamily="34" charset="0"/>
                <a:cs typeface="mohammad bold art 1" pitchFamily="2" charset="-78"/>
              </a:rPr>
              <a:t>ت.إ</a:t>
            </a:r>
            <a:r>
              <a:rPr lang="ar-KW" sz="2000" dirty="0">
                <a:solidFill>
                  <a:schemeClr val="tx2"/>
                </a:solidFill>
                <a:latin typeface="Calibri" pitchFamily="34" charset="0"/>
                <a:cs typeface="mohammad bold art 1" pitchFamily="2" charset="-78"/>
              </a:rPr>
              <a:t>./ 4/ 2013) في 17 يوليو </a:t>
            </a:r>
            <a:r>
              <a:rPr lang="ar-KW" sz="2000" dirty="0" smtClean="0">
                <a:solidFill>
                  <a:schemeClr val="tx2"/>
                </a:solidFill>
                <a:latin typeface="Calibri" pitchFamily="34" charset="0"/>
                <a:cs typeface="mohammad bold art 1" pitchFamily="2" charset="-78"/>
              </a:rPr>
              <a:t>2013 بشأن مكافحة غسل الأموال وتمويل الإرهاب.</a:t>
            </a:r>
          </a:p>
          <a:p>
            <a:pPr marL="0" indent="0" algn="just" rtl="1" fontAlgn="base">
              <a:lnSpc>
                <a:spcPct val="150000"/>
              </a:lnSpc>
              <a:spcBef>
                <a:spcPct val="0"/>
              </a:spcBef>
              <a:spcAft>
                <a:spcPts val="600"/>
              </a:spcAft>
              <a:buNone/>
            </a:pPr>
            <a:r>
              <a:rPr lang="ar-KW" sz="2000" dirty="0" smtClean="0">
                <a:solidFill>
                  <a:schemeClr val="tx2"/>
                </a:solidFill>
                <a:latin typeface="Calibri" pitchFamily="34" charset="0"/>
                <a:cs typeface="mohammad bold art 1" pitchFamily="2" charset="-78"/>
              </a:rPr>
              <a:t>وحرصا من هيئة أسواق المال على تعزيز الوعي لدى الأشخاص المرخص لهم والأشخاص المسجلين بجميع القوانين والتعليمات والقرارات الشرعية الدولية الصادرة في هذا الشأن تمت الدعوة لهذه الورشة.</a:t>
            </a:r>
            <a:endParaRPr lang="ar-KW" sz="2000" dirty="0">
              <a:solidFill>
                <a:schemeClr val="tx2"/>
              </a:solidFill>
              <a:latin typeface="Calibri" pitchFamily="34" charset="0"/>
              <a:cs typeface="mohammad bold art 1" pitchFamily="2" charset="-78"/>
            </a:endParaRPr>
          </a:p>
          <a:p>
            <a:pPr marL="0" lvl="0" indent="0" algn="just" rtl="1" fontAlgn="base">
              <a:lnSpc>
                <a:spcPct val="150000"/>
              </a:lnSpc>
              <a:spcBef>
                <a:spcPct val="0"/>
              </a:spcBef>
              <a:spcAft>
                <a:spcPts val="600"/>
              </a:spcAft>
              <a:buNone/>
            </a:pPr>
            <a:endParaRPr lang="ar-KW" sz="2000"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2656"/>
            <a:ext cx="3170956" cy="91440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77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محتوى أعمال </a:t>
            </a:r>
            <a:r>
              <a:rPr lang="ar-KW" sz="3200" b="1" dirty="0">
                <a:solidFill>
                  <a:schemeClr val="tx2"/>
                </a:solidFill>
                <a:latin typeface="Sakkal Majalla" pitchFamily="2" charset="-78"/>
                <a:cs typeface="mohammad bold art 1" pitchFamily="2" charset="-78"/>
              </a:rPr>
              <a:t>الورشة</a:t>
            </a:r>
            <a:endParaRPr lang="en-US" sz="3200" dirty="0">
              <a:solidFill>
                <a:schemeClr val="tx2"/>
              </a:solidFill>
              <a:cs typeface="mohammad bold art 1" pitchFamily="2" charset="-78"/>
            </a:endParaRPr>
          </a:p>
        </p:txBody>
      </p:sp>
      <p:sp>
        <p:nvSpPr>
          <p:cNvPr id="3" name="Content Placeholder 2"/>
          <p:cNvSpPr>
            <a:spLocks noGrp="1"/>
          </p:cNvSpPr>
          <p:nvPr>
            <p:ph idx="1"/>
          </p:nvPr>
        </p:nvSpPr>
        <p:spPr>
          <a:xfrm>
            <a:off x="755576" y="1600200"/>
            <a:ext cx="8229600" cy="4525963"/>
          </a:xfrm>
        </p:spPr>
        <p:txBody>
          <a:bodyPr>
            <a:normAutofit/>
          </a:bodyPr>
          <a:lstStyle/>
          <a:p>
            <a:pPr marL="400050" lvl="1" indent="0" algn="r" rtl="1" fontAlgn="base">
              <a:spcBef>
                <a:spcPct val="0"/>
              </a:spcBef>
              <a:spcAft>
                <a:spcPts val="600"/>
              </a:spcAft>
              <a:buNone/>
            </a:pPr>
            <a:r>
              <a:rPr lang="ar-KW" sz="2000" b="1" u="sng" dirty="0" smtClean="0">
                <a:solidFill>
                  <a:schemeClr val="tx2"/>
                </a:solidFill>
                <a:latin typeface="Calibri" pitchFamily="34" charset="0"/>
                <a:cs typeface="mohammad bold art 1" pitchFamily="2" charset="-78"/>
              </a:rPr>
              <a:t>وفيما يلي نستعرض محتوى ورشة العمل</a:t>
            </a:r>
            <a:endParaRPr lang="en-US" sz="2000" b="1" u="sng" dirty="0">
              <a:solidFill>
                <a:schemeClr val="tx2"/>
              </a:solidFill>
              <a:latin typeface="Calibri" pitchFamily="34" charset="0"/>
              <a:cs typeface="mohammad bold art 1" pitchFamily="2" charset="-78"/>
            </a:endParaRPr>
          </a:p>
          <a:p>
            <a:pPr marL="0" lvl="0" indent="0" algn="r" rtl="1" fontAlgn="base">
              <a:spcBef>
                <a:spcPct val="0"/>
              </a:spcBef>
              <a:spcAft>
                <a:spcPts val="600"/>
              </a:spcAft>
              <a:buNone/>
            </a:pPr>
            <a:endParaRPr lang="ar-KW" sz="2000" dirty="0">
              <a:solidFill>
                <a:schemeClr val="tx2"/>
              </a:solidFill>
              <a:latin typeface="Calibri" pitchFamily="34" charset="0"/>
              <a:cs typeface="mohammad bold art 1" pitchFamily="2" charset="-78"/>
            </a:endParaRPr>
          </a:p>
          <a:p>
            <a:pPr marL="1314450" lvl="2" indent="-514350" algn="just" rtl="1" fontAlgn="base">
              <a:spcBef>
                <a:spcPct val="0"/>
              </a:spcBef>
              <a:spcAft>
                <a:spcPts val="600"/>
              </a:spcAft>
              <a:buFont typeface="+mj-lt"/>
              <a:buAutoNum type="arabicParenR"/>
            </a:pPr>
            <a:r>
              <a:rPr lang="ar-KW" sz="2000" dirty="0" smtClean="0">
                <a:solidFill>
                  <a:schemeClr val="tx2"/>
                </a:solidFill>
                <a:latin typeface="Calibri" pitchFamily="34" charset="0"/>
                <a:cs typeface="mohammad bold art 1" pitchFamily="2" charset="-78"/>
              </a:rPr>
              <a:t>تعليمات هيئة أسواق المال </a:t>
            </a:r>
            <a:r>
              <a:rPr lang="ar-KW" sz="2000" dirty="0">
                <a:solidFill>
                  <a:schemeClr val="tx2"/>
                </a:solidFill>
                <a:latin typeface="Calibri" pitchFamily="34" charset="0"/>
                <a:cs typeface="mohammad bold art 1" pitchFamily="2" charset="-78"/>
              </a:rPr>
              <a:t>رقم (</a:t>
            </a:r>
            <a:r>
              <a:rPr lang="ar-KW" sz="2000" dirty="0" err="1">
                <a:solidFill>
                  <a:schemeClr val="tx2"/>
                </a:solidFill>
                <a:latin typeface="Calibri" pitchFamily="34" charset="0"/>
                <a:cs typeface="mohammad bold art 1" pitchFamily="2" charset="-78"/>
              </a:rPr>
              <a:t>هـ.أ.م</a:t>
            </a:r>
            <a:r>
              <a:rPr lang="ar-KW" sz="2000" dirty="0">
                <a:solidFill>
                  <a:schemeClr val="tx2"/>
                </a:solidFill>
                <a:latin typeface="Calibri" pitchFamily="34" charset="0"/>
                <a:cs typeface="mohammad bold art 1" pitchFamily="2" charset="-78"/>
              </a:rPr>
              <a:t>./</a:t>
            </a:r>
            <a:r>
              <a:rPr lang="ar-KW" sz="2000" dirty="0" err="1">
                <a:solidFill>
                  <a:schemeClr val="tx2"/>
                </a:solidFill>
                <a:latin typeface="Calibri" pitchFamily="34" charset="0"/>
                <a:cs typeface="mohammad bold art 1" pitchFamily="2" charset="-78"/>
              </a:rPr>
              <a:t>ق.ر</a:t>
            </a:r>
            <a:r>
              <a:rPr lang="ar-KW" sz="2000" dirty="0">
                <a:solidFill>
                  <a:schemeClr val="tx2"/>
                </a:solidFill>
                <a:latin typeface="Calibri" pitchFamily="34" charset="0"/>
                <a:cs typeface="mohammad bold art 1" pitchFamily="2" charset="-78"/>
              </a:rPr>
              <a:t>./</a:t>
            </a:r>
            <a:r>
              <a:rPr lang="ar-KW" sz="2000" dirty="0" err="1">
                <a:solidFill>
                  <a:schemeClr val="tx2"/>
                </a:solidFill>
                <a:latin typeface="Calibri" pitchFamily="34" charset="0"/>
                <a:cs typeface="mohammad bold art 1" pitchFamily="2" charset="-78"/>
              </a:rPr>
              <a:t>ت.إ</a:t>
            </a:r>
            <a:r>
              <a:rPr lang="ar-KW" sz="2000" dirty="0">
                <a:solidFill>
                  <a:schemeClr val="tx2"/>
                </a:solidFill>
                <a:latin typeface="Calibri" pitchFamily="34" charset="0"/>
                <a:cs typeface="mohammad bold art 1" pitchFamily="2" charset="-78"/>
              </a:rPr>
              <a:t>./ </a:t>
            </a:r>
            <a:r>
              <a:rPr lang="ar-KW" sz="2000" dirty="0" smtClean="0">
                <a:solidFill>
                  <a:schemeClr val="tx2"/>
                </a:solidFill>
                <a:latin typeface="Calibri" pitchFamily="34" charset="0"/>
                <a:cs typeface="mohammad bold art 1" pitchFamily="2" charset="-78"/>
              </a:rPr>
              <a:t>4/ 2013) بشأن مكافحة غسل الأموال وتمويل الإرهاب الصادرة </a:t>
            </a:r>
            <a:r>
              <a:rPr lang="ar-KW" sz="2000" dirty="0">
                <a:solidFill>
                  <a:schemeClr val="tx2"/>
                </a:solidFill>
                <a:latin typeface="Calibri" pitchFamily="34" charset="0"/>
                <a:cs typeface="mohammad bold art 1" pitchFamily="2" charset="-78"/>
              </a:rPr>
              <a:t>في 17 يوليو 2013</a:t>
            </a:r>
            <a:r>
              <a:rPr lang="ar-KW" sz="2000" dirty="0" smtClean="0">
                <a:solidFill>
                  <a:schemeClr val="tx2"/>
                </a:solidFill>
                <a:latin typeface="Calibri" pitchFamily="34" charset="0"/>
                <a:cs typeface="mohammad bold art 1" pitchFamily="2" charset="-78"/>
              </a:rPr>
              <a:t>.</a:t>
            </a:r>
          </a:p>
          <a:p>
            <a:pPr marL="1314450" lvl="2" indent="-514350" algn="just" rtl="1" fontAlgn="base">
              <a:spcBef>
                <a:spcPct val="0"/>
              </a:spcBef>
              <a:spcAft>
                <a:spcPts val="600"/>
              </a:spcAft>
              <a:buFont typeface="+mj-lt"/>
              <a:buAutoNum type="arabicParenR"/>
            </a:pPr>
            <a:endParaRPr lang="ar-KW" sz="2000" dirty="0">
              <a:solidFill>
                <a:schemeClr val="tx2"/>
              </a:solidFill>
              <a:latin typeface="Calibri" pitchFamily="34" charset="0"/>
              <a:cs typeface="mohammad bold art 1" pitchFamily="2" charset="-78"/>
            </a:endParaRPr>
          </a:p>
          <a:p>
            <a:pPr marL="1314450" lvl="2" indent="-514350" algn="just" rtl="1" fontAlgn="base">
              <a:spcBef>
                <a:spcPct val="0"/>
              </a:spcBef>
              <a:spcAft>
                <a:spcPts val="600"/>
              </a:spcAft>
              <a:buFont typeface="+mj-lt"/>
              <a:buAutoNum type="arabicParenR"/>
            </a:pPr>
            <a:r>
              <a:rPr lang="ar-KW" sz="2000" dirty="0" smtClean="0">
                <a:solidFill>
                  <a:schemeClr val="tx2"/>
                </a:solidFill>
                <a:latin typeface="Calibri" pitchFamily="34" charset="0"/>
                <a:cs typeface="mohammad bold art 1" pitchFamily="2" charset="-78"/>
              </a:rPr>
              <a:t>متطلبات تنفيذ القرار الوزاري رقم (5) لسنة 2014 الصادر بشأن اللائحة التنفيذية الخاصة بتنفيذ</a:t>
            </a:r>
            <a:r>
              <a:rPr lang="ar-KW" sz="2000" dirty="0">
                <a:solidFill>
                  <a:schemeClr val="tx2"/>
                </a:solidFill>
                <a:latin typeface="Calibri" pitchFamily="34" charset="0"/>
                <a:cs typeface="mohammad bold art 1" pitchFamily="2" charset="-78"/>
              </a:rPr>
              <a:t> </a:t>
            </a:r>
            <a:r>
              <a:rPr lang="ar-KW" sz="2000" dirty="0" smtClean="0">
                <a:solidFill>
                  <a:schemeClr val="tx2"/>
                </a:solidFill>
                <a:latin typeface="Calibri" pitchFamily="34" charset="0"/>
                <a:cs typeface="mohammad bold art 1" pitchFamily="2" charset="-78"/>
              </a:rPr>
              <a:t>قرارات مجلس الأمن الصادرة بموجب الفصل السابع من ميثاق الأمم المتحدة المتعلق بالإرهاب وتمويل الإرهاب والضوابط الإرشادية الصادرة إلى الجهات المخاطبة بتنفيذ تلك المتطلبات.</a:t>
            </a:r>
          </a:p>
        </p:txBody>
      </p:sp>
      <p:sp>
        <p:nvSpPr>
          <p:cNvPr id="4" name="Slide Number Placeholder 3"/>
          <p:cNvSpPr>
            <a:spLocks noGrp="1"/>
          </p:cNvSpPr>
          <p:nvPr>
            <p:ph type="sldNum" sz="quarter" idx="12"/>
          </p:nvPr>
        </p:nvSpPr>
        <p:spPr/>
        <p:txBody>
          <a:bodyPr/>
          <a:lstStyle/>
          <a:p>
            <a:fld id="{2E51A151-84BD-4E71-B744-C440629F458B}" type="slidenum">
              <a:rPr lang="en-US" smtClean="0"/>
              <a:pPr/>
              <a:t>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84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smtClean="0">
                <a:solidFill>
                  <a:schemeClr val="tx2"/>
                </a:solidFill>
                <a:latin typeface="Sakkal Majalla" pitchFamily="2" charset="-78"/>
                <a:cs typeface="mohammad bold art 1" pitchFamily="2" charset="-78"/>
              </a:rPr>
              <a:t>التعليمات</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457200" y="1340768"/>
            <a:ext cx="8229600" cy="4525963"/>
          </a:xfrm>
        </p:spPr>
        <p:txBody>
          <a:bodyPr>
            <a:noAutofit/>
          </a:bodyPr>
          <a:lstStyle/>
          <a:p>
            <a:pPr marL="0" lvl="0" indent="0" algn="just" rtl="1" fontAlgn="base">
              <a:lnSpc>
                <a:spcPct val="120000"/>
              </a:lnSpc>
              <a:spcBef>
                <a:spcPct val="0"/>
              </a:spcBef>
              <a:spcAft>
                <a:spcPts val="600"/>
              </a:spcAft>
              <a:buNone/>
            </a:pPr>
            <a:r>
              <a:rPr lang="ar-KW" sz="2000" b="1" u="sng" dirty="0" smtClean="0">
                <a:solidFill>
                  <a:schemeClr val="tx2"/>
                </a:solidFill>
                <a:latin typeface="Calibri" pitchFamily="34" charset="0"/>
                <a:cs typeface="mohammad bold art 1" pitchFamily="2" charset="-78"/>
              </a:rPr>
              <a:t>أهم ما ورد في تعليمات هيئة </a:t>
            </a:r>
            <a:r>
              <a:rPr lang="ar-KW" sz="2000" b="1" u="sng" dirty="0">
                <a:solidFill>
                  <a:schemeClr val="tx2"/>
                </a:solidFill>
                <a:latin typeface="Calibri" pitchFamily="34" charset="0"/>
                <a:cs typeface="mohammad bold art 1" pitchFamily="2" charset="-78"/>
              </a:rPr>
              <a:t>أسواق المال رقم (</a:t>
            </a:r>
            <a:r>
              <a:rPr lang="ar-KW" sz="2000" b="1" u="sng" dirty="0" err="1">
                <a:solidFill>
                  <a:schemeClr val="tx2"/>
                </a:solidFill>
                <a:latin typeface="Calibri" pitchFamily="34" charset="0"/>
                <a:cs typeface="mohammad bold art 1" pitchFamily="2" charset="-78"/>
              </a:rPr>
              <a:t>هـ.أ.م</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ق.ر</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ت.إ</a:t>
            </a:r>
            <a:r>
              <a:rPr lang="ar-KW" sz="2000" b="1" u="sng" dirty="0">
                <a:solidFill>
                  <a:schemeClr val="tx2"/>
                </a:solidFill>
                <a:latin typeface="Calibri" pitchFamily="34" charset="0"/>
                <a:cs typeface="mohammad bold art 1" pitchFamily="2" charset="-78"/>
              </a:rPr>
              <a:t>./ 4/ 2013</a:t>
            </a:r>
            <a:r>
              <a:rPr lang="ar-KW" sz="2000" b="1" u="sng" dirty="0" smtClean="0">
                <a:solidFill>
                  <a:schemeClr val="tx2"/>
                </a:solidFill>
                <a:latin typeface="Calibri" pitchFamily="34" charset="0"/>
                <a:cs typeface="mohammad bold art 1" pitchFamily="2" charset="-78"/>
              </a:rPr>
              <a:t>):</a:t>
            </a:r>
          </a:p>
          <a:p>
            <a:pPr marL="361950" lvl="0" indent="-361950" algn="just" rtl="1" fontAlgn="base">
              <a:lnSpc>
                <a:spcPct val="120000"/>
              </a:lnSpc>
              <a:spcBef>
                <a:spcPts val="1200"/>
              </a:spcBef>
              <a:spcAft>
                <a:spcPts val="600"/>
              </a:spcAft>
              <a:buNone/>
            </a:pPr>
            <a:r>
              <a:rPr lang="ar-KW" sz="2000" b="1" dirty="0" smtClean="0">
                <a:solidFill>
                  <a:schemeClr val="tx2"/>
                </a:solidFill>
                <a:latin typeface="Calibri" pitchFamily="34" charset="0"/>
                <a:cs typeface="mohammad bold art 1" pitchFamily="2" charset="-78"/>
              </a:rPr>
              <a:t>1- التأكد من فهم جميع المسؤولين والموظفين لدى الشخص المرخص له محتوى التعليمات فهما تاما والاطلاع عليها (التدريب).</a:t>
            </a:r>
          </a:p>
          <a:p>
            <a:pPr marL="0" lvl="0" indent="0" algn="just" rtl="1" fontAlgn="base">
              <a:lnSpc>
                <a:spcPct val="120000"/>
              </a:lnSpc>
              <a:spcBef>
                <a:spcPts val="1200"/>
              </a:spcBef>
              <a:spcAft>
                <a:spcPts val="600"/>
              </a:spcAft>
              <a:buNone/>
            </a:pPr>
            <a:r>
              <a:rPr lang="ar-KW" sz="2000" b="1" dirty="0" smtClean="0">
                <a:solidFill>
                  <a:schemeClr val="tx2"/>
                </a:solidFill>
                <a:latin typeface="Calibri" pitchFamily="34" charset="0"/>
                <a:cs typeface="mohammad bold art 1" pitchFamily="2" charset="-78"/>
              </a:rPr>
              <a:t>2- دليل السياسات والإجراءات:</a:t>
            </a:r>
          </a:p>
          <a:p>
            <a:pPr marL="542925" lvl="0" indent="-180975" algn="just" rtl="1" fontAlgn="base">
              <a:lnSpc>
                <a:spcPct val="120000"/>
              </a:lnSpc>
              <a:spcBef>
                <a:spcPct val="0"/>
              </a:spcBef>
              <a:spcAft>
                <a:spcPts val="600"/>
              </a:spcAft>
            </a:pPr>
            <a:r>
              <a:rPr lang="ar-KW" sz="2000" b="1" dirty="0" smtClean="0">
                <a:solidFill>
                  <a:schemeClr val="tx2"/>
                </a:solidFill>
                <a:latin typeface="Calibri" pitchFamily="34" charset="0"/>
                <a:cs typeface="mohammad bold art 1" pitchFamily="2" charset="-78"/>
              </a:rPr>
              <a:t>اعداد دليل للسياسات والإجراءات المناسبة والفعالة لمنع غسل الأموال وتمويل الإرهاب أو تحديث الأدلة القائمة لتتوافق مع القانون رقم (106) لسنة 2013 مع </a:t>
            </a:r>
            <a:r>
              <a:rPr lang="ar-KW" sz="2000" b="1" dirty="0">
                <a:solidFill>
                  <a:schemeClr val="tx2"/>
                </a:solidFill>
                <a:latin typeface="Calibri" pitchFamily="34" charset="0"/>
                <a:cs typeface="mohammad bold art 1" pitchFamily="2" charset="-78"/>
              </a:rPr>
              <a:t>الأخذ بالاعتبار</a:t>
            </a:r>
            <a:r>
              <a:rPr lang="ar-KW" sz="2000" b="1" dirty="0" smtClean="0">
                <a:solidFill>
                  <a:schemeClr val="tx2"/>
                </a:solidFill>
                <a:latin typeface="Calibri" pitchFamily="34" charset="0"/>
                <a:cs typeface="mohammad bold art 1" pitchFamily="2" charset="-78"/>
              </a:rPr>
              <a:t> طبيعة ونشاط والهيكل التنظيمي ونوع العملاء والعمليات لكل شخص مرخص له.</a:t>
            </a:r>
          </a:p>
          <a:p>
            <a:pPr marL="542925" lvl="0" indent="-180975" algn="just" rtl="1" fontAlgn="base">
              <a:lnSpc>
                <a:spcPct val="120000"/>
              </a:lnSpc>
              <a:spcBef>
                <a:spcPct val="0"/>
              </a:spcBef>
              <a:spcAft>
                <a:spcPts val="600"/>
              </a:spcAft>
            </a:pPr>
            <a:r>
              <a:rPr lang="ar-KW" sz="2000" b="1" dirty="0" smtClean="0">
                <a:solidFill>
                  <a:schemeClr val="tx2"/>
                </a:solidFill>
                <a:latin typeface="Calibri" pitchFamily="34" charset="0"/>
                <a:cs typeface="mohammad bold art 1" pitchFamily="2" charset="-78"/>
              </a:rPr>
              <a:t>إخضاع أدلة السياسات والإجراءات المعدة للمراجعة الدورية.</a:t>
            </a:r>
          </a:p>
          <a:p>
            <a:pPr marL="542925" lvl="0" indent="-180975" algn="just" rtl="1" fontAlgn="base">
              <a:lnSpc>
                <a:spcPct val="120000"/>
              </a:lnSpc>
              <a:spcBef>
                <a:spcPct val="0"/>
              </a:spcBef>
              <a:spcAft>
                <a:spcPts val="600"/>
              </a:spcAft>
            </a:pPr>
            <a:r>
              <a:rPr lang="ar-KW" sz="2000" b="1" dirty="0" smtClean="0">
                <a:solidFill>
                  <a:schemeClr val="tx2"/>
                </a:solidFill>
                <a:latin typeface="Calibri" pitchFamily="34" charset="0"/>
                <a:cs typeface="mohammad bold art 1" pitchFamily="2" charset="-78"/>
              </a:rPr>
              <a:t>تزويد هيئة أسواق المال من خلال دائرة مكافحة غسل الأموال وتمويل الإرهاب بنسخة من الأدلة التي تم اعدادها أو مراجعتها.</a:t>
            </a:r>
          </a:p>
          <a:p>
            <a:pPr marL="0" lvl="0" indent="0" algn="just" rtl="1" fontAlgn="base">
              <a:lnSpc>
                <a:spcPct val="120000"/>
              </a:lnSpc>
              <a:spcBef>
                <a:spcPct val="0"/>
              </a:spcBef>
              <a:spcAft>
                <a:spcPts val="600"/>
              </a:spcAft>
              <a:buNone/>
            </a:pPr>
            <a:endParaRPr lang="ar-KW" sz="2000" b="1"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9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a:solidFill>
                  <a:schemeClr val="tx2"/>
                </a:solidFill>
                <a:latin typeface="Sakkal Majalla" pitchFamily="2" charset="-78"/>
              </a:rPr>
              <a:t>التعليمات</a:t>
            </a:r>
            <a:endParaRPr lang="en-US" dirty="0">
              <a:solidFill>
                <a:schemeClr val="tx2"/>
              </a:solidFill>
            </a:endParaRPr>
          </a:p>
        </p:txBody>
      </p:sp>
      <p:sp>
        <p:nvSpPr>
          <p:cNvPr id="3" name="Content Placeholder 2"/>
          <p:cNvSpPr>
            <a:spLocks noGrp="1"/>
          </p:cNvSpPr>
          <p:nvPr>
            <p:ph idx="1"/>
          </p:nvPr>
        </p:nvSpPr>
        <p:spPr>
          <a:xfrm>
            <a:off x="179512" y="1340768"/>
            <a:ext cx="8424936" cy="4525963"/>
          </a:xfrm>
        </p:spPr>
        <p:txBody>
          <a:bodyPr>
            <a:noAutofit/>
          </a:bodyPr>
          <a:lstStyle/>
          <a:p>
            <a:pPr marL="0" indent="0" algn="just" rtl="1" fontAlgn="base">
              <a:spcBef>
                <a:spcPct val="0"/>
              </a:spcBef>
              <a:spcAft>
                <a:spcPts val="600"/>
              </a:spcAft>
              <a:buNone/>
            </a:pPr>
            <a:r>
              <a:rPr lang="ar-KW" sz="2000" b="1" u="sng" dirty="0">
                <a:solidFill>
                  <a:schemeClr val="tx2"/>
                </a:solidFill>
                <a:latin typeface="Calibri" pitchFamily="34" charset="0"/>
                <a:cs typeface="mohammad bold art 1" pitchFamily="2" charset="-78"/>
              </a:rPr>
              <a:t>أهم ما ورد في تعليمات هيئة أسواق المال رقم (</a:t>
            </a:r>
            <a:r>
              <a:rPr lang="ar-KW" sz="2000" b="1" u="sng" dirty="0" err="1">
                <a:solidFill>
                  <a:schemeClr val="tx2"/>
                </a:solidFill>
                <a:latin typeface="Calibri" pitchFamily="34" charset="0"/>
                <a:cs typeface="mohammad bold art 1" pitchFamily="2" charset="-78"/>
              </a:rPr>
              <a:t>هـ.أ.م</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ق.ر</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ت.إ</a:t>
            </a:r>
            <a:r>
              <a:rPr lang="ar-KW" sz="2000" b="1" u="sng" dirty="0">
                <a:solidFill>
                  <a:schemeClr val="tx2"/>
                </a:solidFill>
                <a:latin typeface="Calibri" pitchFamily="34" charset="0"/>
                <a:cs typeface="mohammad bold art 1" pitchFamily="2" charset="-78"/>
              </a:rPr>
              <a:t>./ 4/ 2013</a:t>
            </a:r>
            <a:r>
              <a:rPr lang="ar-KW" sz="2000" b="1" u="sng" dirty="0" smtClean="0">
                <a:solidFill>
                  <a:schemeClr val="tx2"/>
                </a:solidFill>
                <a:latin typeface="Calibri" pitchFamily="34" charset="0"/>
                <a:cs typeface="mohammad bold art 1" pitchFamily="2" charset="-78"/>
              </a:rPr>
              <a:t>):</a:t>
            </a:r>
          </a:p>
          <a:p>
            <a:pPr marL="0" indent="0" algn="just" rtl="1" fontAlgn="base">
              <a:spcBef>
                <a:spcPts val="1200"/>
              </a:spcBef>
              <a:spcAft>
                <a:spcPts val="600"/>
              </a:spcAft>
              <a:buNone/>
            </a:pPr>
            <a:r>
              <a:rPr lang="ar-KW" sz="2000" b="1" dirty="0" smtClean="0">
                <a:solidFill>
                  <a:schemeClr val="tx2"/>
                </a:solidFill>
                <a:latin typeface="Calibri" pitchFamily="34" charset="0"/>
                <a:cs typeface="mohammad bold art 1" pitchFamily="2" charset="-78"/>
              </a:rPr>
              <a:t>3- دراسة تقييم المخاطر:</a:t>
            </a:r>
          </a:p>
          <a:p>
            <a:pPr marL="628650" algn="just" rtl="1" fontAlgn="base">
              <a:spcBef>
                <a:spcPct val="0"/>
              </a:spcBef>
              <a:spcAft>
                <a:spcPts val="600"/>
              </a:spcAft>
            </a:pPr>
            <a:r>
              <a:rPr lang="ar-KW" sz="2000" b="1" dirty="0">
                <a:solidFill>
                  <a:schemeClr val="tx2"/>
                </a:solidFill>
                <a:latin typeface="Calibri" pitchFamily="34" charset="0"/>
                <a:cs typeface="mohammad bold art 1" pitchFamily="2" charset="-78"/>
              </a:rPr>
              <a:t>إعداد الدراسة الخاصة بتقييم المخاطر المتعلقة بقبول العملاء و التعامل معهم.</a:t>
            </a:r>
            <a:endParaRPr lang="en-US" sz="2000" b="1" dirty="0">
              <a:solidFill>
                <a:schemeClr val="tx2"/>
              </a:solidFill>
              <a:latin typeface="Calibri" pitchFamily="34" charset="0"/>
              <a:cs typeface="mohammad bold art 1" pitchFamily="2" charset="-78"/>
            </a:endParaRPr>
          </a:p>
          <a:p>
            <a:pPr marL="628650" algn="just" rtl="1" fontAlgn="base">
              <a:spcBef>
                <a:spcPct val="0"/>
              </a:spcBef>
              <a:spcAft>
                <a:spcPts val="600"/>
              </a:spcAft>
            </a:pPr>
            <a:r>
              <a:rPr lang="ar-KW" sz="2000" b="1" dirty="0">
                <a:solidFill>
                  <a:schemeClr val="tx2"/>
                </a:solidFill>
                <a:latin typeface="Calibri" pitchFamily="34" charset="0"/>
                <a:cs typeface="mohammad bold art 1" pitchFamily="2" charset="-78"/>
              </a:rPr>
              <a:t>احتواء هذه الدراسة بحد أدنى </a:t>
            </a:r>
            <a:r>
              <a:rPr lang="ar-KW" sz="2000" b="1" dirty="0" smtClean="0">
                <a:solidFill>
                  <a:schemeClr val="tx2"/>
                </a:solidFill>
                <a:latin typeface="Calibri" pitchFamily="34" charset="0"/>
                <a:cs typeface="mohammad bold art 1" pitchFamily="2" charset="-78"/>
              </a:rPr>
              <a:t>على عوامل </a:t>
            </a:r>
            <a:r>
              <a:rPr lang="ar-KW" sz="2000" b="1" dirty="0">
                <a:solidFill>
                  <a:schemeClr val="tx2"/>
                </a:solidFill>
                <a:latin typeface="Calibri" pitchFamily="34" charset="0"/>
                <a:cs typeface="mohammad bold art 1" pitchFamily="2" charset="-78"/>
              </a:rPr>
              <a:t>تتعلق بمخاطر </a:t>
            </a:r>
            <a:r>
              <a:rPr lang="ar-KW" sz="2000" b="1" dirty="0" smtClean="0">
                <a:solidFill>
                  <a:schemeClr val="tx2"/>
                </a:solidFill>
                <a:latin typeface="Calibri" pitchFamily="34" charset="0"/>
                <a:cs typeface="mohammad bold art 1" pitchFamily="2" charset="-78"/>
              </a:rPr>
              <a:t>العميل، ومخاطر الدولة، والمخاطر الجغرافية، </a:t>
            </a:r>
            <a:r>
              <a:rPr lang="ar-KW" sz="2000" b="1" dirty="0">
                <a:solidFill>
                  <a:schemeClr val="tx2"/>
                </a:solidFill>
                <a:latin typeface="Calibri" pitchFamily="34" charset="0"/>
                <a:cs typeface="mohammad bold art 1" pitchFamily="2" charset="-78"/>
              </a:rPr>
              <a:t>ومخاطر المنتج و </a:t>
            </a:r>
            <a:r>
              <a:rPr lang="ar-KW" sz="2000" b="1" dirty="0" smtClean="0">
                <a:solidFill>
                  <a:schemeClr val="tx2"/>
                </a:solidFill>
                <a:latin typeface="Calibri" pitchFamily="34" charset="0"/>
                <a:cs typeface="mohammad bold art 1" pitchFamily="2" charset="-78"/>
              </a:rPr>
              <a:t>الخدمة.</a:t>
            </a:r>
            <a:endParaRPr lang="en-US" sz="2000" b="1" dirty="0">
              <a:solidFill>
                <a:schemeClr val="tx2"/>
              </a:solidFill>
              <a:latin typeface="Calibri" pitchFamily="34" charset="0"/>
              <a:cs typeface="mohammad bold art 1" pitchFamily="2" charset="-78"/>
            </a:endParaRPr>
          </a:p>
          <a:p>
            <a:pPr marL="628650" algn="just" rtl="1" fontAlgn="base">
              <a:spcBef>
                <a:spcPct val="0"/>
              </a:spcBef>
              <a:spcAft>
                <a:spcPts val="600"/>
              </a:spcAft>
            </a:pPr>
            <a:r>
              <a:rPr lang="ar-KW" sz="2000" b="1" dirty="0">
                <a:solidFill>
                  <a:schemeClr val="tx2"/>
                </a:solidFill>
                <a:latin typeface="Calibri" pitchFamily="34" charset="0"/>
                <a:cs typeface="mohammad bold art 1" pitchFamily="2" charset="-78"/>
              </a:rPr>
              <a:t>الاحتفاظ بدراسة تقييم المخاطر والمعلومات المتعلقة بها بشكل خطي </a:t>
            </a:r>
            <a:r>
              <a:rPr lang="ar-KW" sz="2000" b="1" dirty="0" smtClean="0">
                <a:solidFill>
                  <a:schemeClr val="tx2"/>
                </a:solidFill>
                <a:latin typeface="Calibri" pitchFamily="34" charset="0"/>
                <a:cs typeface="mohammad bold art 1" pitchFamily="2" charset="-78"/>
              </a:rPr>
              <a:t>وتحديثها </a:t>
            </a:r>
            <a:r>
              <a:rPr lang="ar-KW" sz="2000" b="1" dirty="0">
                <a:solidFill>
                  <a:schemeClr val="tx2"/>
                </a:solidFill>
                <a:latin typeface="Calibri" pitchFamily="34" charset="0"/>
                <a:cs typeface="mohammad bold art 1" pitchFamily="2" charset="-78"/>
              </a:rPr>
              <a:t>دوريا </a:t>
            </a:r>
            <a:r>
              <a:rPr lang="ar-KW" sz="2000" b="1" dirty="0" smtClean="0">
                <a:solidFill>
                  <a:schemeClr val="tx2"/>
                </a:solidFill>
                <a:latin typeface="Calibri" pitchFamily="34" charset="0"/>
                <a:cs typeface="mohammad bold art 1" pitchFamily="2" charset="-78"/>
              </a:rPr>
              <a:t>وتوفيرها لهيئة أسواق المال </a:t>
            </a:r>
            <a:r>
              <a:rPr lang="ar-KW" sz="2000" b="1" dirty="0">
                <a:solidFill>
                  <a:schemeClr val="tx2"/>
                </a:solidFill>
                <a:latin typeface="Calibri" pitchFamily="34" charset="0"/>
                <a:cs typeface="mohammad bold art 1" pitchFamily="2" charset="-78"/>
              </a:rPr>
              <a:t>عند الطلب.</a:t>
            </a:r>
            <a:endParaRPr lang="en-US" sz="2000" b="1" dirty="0">
              <a:solidFill>
                <a:schemeClr val="tx2"/>
              </a:solidFill>
              <a:latin typeface="Calibri" pitchFamily="34" charset="0"/>
              <a:cs typeface="mohammad bold art 1" pitchFamily="2" charset="-78"/>
            </a:endParaRPr>
          </a:p>
          <a:p>
            <a:pPr marL="0" indent="0" algn="just" rtl="1" fontAlgn="base">
              <a:spcBef>
                <a:spcPts val="1200"/>
              </a:spcBef>
              <a:spcAft>
                <a:spcPts val="600"/>
              </a:spcAft>
              <a:buNone/>
            </a:pPr>
            <a:r>
              <a:rPr lang="ar-KW" sz="2000" b="1" dirty="0" smtClean="0">
                <a:solidFill>
                  <a:schemeClr val="tx2"/>
                </a:solidFill>
                <a:latin typeface="Calibri" pitchFamily="34" charset="0"/>
                <a:cs typeface="mohammad bold art 1" pitchFamily="2" charset="-78"/>
              </a:rPr>
              <a:t>4- نموذج معرفة العميل:</a:t>
            </a:r>
          </a:p>
          <a:p>
            <a:pPr marL="628650" lvl="0" algn="just" rtl="1" fontAlgn="base">
              <a:spcBef>
                <a:spcPct val="0"/>
              </a:spcBef>
              <a:spcAft>
                <a:spcPts val="600"/>
              </a:spcAft>
            </a:pPr>
            <a:r>
              <a:rPr lang="ar-KW" sz="2000" b="1" dirty="0">
                <a:solidFill>
                  <a:schemeClr val="tx2"/>
                </a:solidFill>
                <a:latin typeface="Calibri" pitchFamily="34" charset="0"/>
                <a:cs typeface="mohammad bold art 1" pitchFamily="2" charset="-78"/>
              </a:rPr>
              <a:t>إعداد نموذج "معرفة العميل" قبل قبول التعامل مع أي عميل.</a:t>
            </a:r>
            <a:endParaRPr lang="en-US" sz="2000" b="1" dirty="0">
              <a:solidFill>
                <a:schemeClr val="tx2"/>
              </a:solidFill>
              <a:latin typeface="Calibri" pitchFamily="34" charset="0"/>
              <a:cs typeface="mohammad bold art 1" pitchFamily="2" charset="-78"/>
            </a:endParaRPr>
          </a:p>
          <a:p>
            <a:pPr marL="628650" lvl="0" algn="just" rtl="1" fontAlgn="base">
              <a:spcBef>
                <a:spcPct val="0"/>
              </a:spcBef>
              <a:spcAft>
                <a:spcPts val="600"/>
              </a:spcAft>
            </a:pPr>
            <a:r>
              <a:rPr lang="ar-KW" sz="2000" b="1" dirty="0">
                <a:solidFill>
                  <a:schemeClr val="tx2"/>
                </a:solidFill>
                <a:latin typeface="Calibri" pitchFamily="34" charset="0"/>
                <a:cs typeface="mohammad bold art 1" pitchFamily="2" charset="-78"/>
              </a:rPr>
              <a:t>التأكد من احتواء النموذج المعد كحد </a:t>
            </a:r>
            <a:r>
              <a:rPr lang="ar-KW" sz="2000" b="1" dirty="0" smtClean="0">
                <a:solidFill>
                  <a:schemeClr val="tx2"/>
                </a:solidFill>
                <a:latin typeface="Calibri" pitchFamily="34" charset="0"/>
                <a:cs typeface="mohammad bold art 1" pitchFamily="2" charset="-78"/>
              </a:rPr>
              <a:t>أدنى على </a:t>
            </a:r>
            <a:r>
              <a:rPr lang="ar-KW" sz="2000" b="1" dirty="0">
                <a:solidFill>
                  <a:schemeClr val="tx2"/>
                </a:solidFill>
                <a:latin typeface="Calibri" pitchFamily="34" charset="0"/>
                <a:cs typeface="mohammad bold art 1" pitchFamily="2" charset="-78"/>
              </a:rPr>
              <a:t>المعلومات المطلوبة بموجب البندين "سادسا" </a:t>
            </a:r>
            <a:r>
              <a:rPr lang="ar-KW" sz="2000" b="1" dirty="0" smtClean="0">
                <a:solidFill>
                  <a:schemeClr val="tx2"/>
                </a:solidFill>
                <a:latin typeface="Calibri" pitchFamily="34" charset="0"/>
                <a:cs typeface="mohammad bold art 1" pitchFamily="2" charset="-78"/>
              </a:rPr>
              <a:t>و"سابعا</a:t>
            </a:r>
            <a:r>
              <a:rPr lang="ar-KW" sz="2000" b="1" dirty="0">
                <a:solidFill>
                  <a:schemeClr val="tx2"/>
                </a:solidFill>
                <a:latin typeface="Calibri" pitchFamily="34" charset="0"/>
                <a:cs typeface="mohammad bold art 1" pitchFamily="2" charset="-78"/>
              </a:rPr>
              <a:t>" من التعليمات المشار إليها سابقا.</a:t>
            </a:r>
            <a:endParaRPr lang="en-US" sz="2000" b="1" dirty="0">
              <a:solidFill>
                <a:schemeClr val="tx2"/>
              </a:solidFill>
              <a:latin typeface="Calibri" pitchFamily="34" charset="0"/>
              <a:cs typeface="mohammad bold art 1" pitchFamily="2" charset="-78"/>
            </a:endParaRPr>
          </a:p>
          <a:p>
            <a:pPr marL="628650" lvl="0" algn="just" rtl="1" fontAlgn="base">
              <a:spcBef>
                <a:spcPct val="0"/>
              </a:spcBef>
              <a:spcAft>
                <a:spcPts val="600"/>
              </a:spcAft>
            </a:pPr>
            <a:r>
              <a:rPr lang="ar-KW" sz="2000" b="1" dirty="0">
                <a:solidFill>
                  <a:schemeClr val="tx2"/>
                </a:solidFill>
                <a:latin typeface="Calibri" pitchFamily="34" charset="0"/>
                <a:cs typeface="mohammad bold art 1" pitchFamily="2" charset="-78"/>
              </a:rPr>
              <a:t>تحديث بيانات </a:t>
            </a:r>
            <a:r>
              <a:rPr lang="ar-KW" sz="2000" b="1" dirty="0" smtClean="0">
                <a:solidFill>
                  <a:schemeClr val="tx2"/>
                </a:solidFill>
                <a:latin typeface="Calibri" pitchFamily="34" charset="0"/>
                <a:cs typeface="mohammad bold art 1" pitchFamily="2" charset="-78"/>
              </a:rPr>
              <a:t>العملاء </a:t>
            </a:r>
            <a:r>
              <a:rPr lang="ar-KW" sz="2000" b="1" dirty="0">
                <a:solidFill>
                  <a:schemeClr val="tx2"/>
                </a:solidFill>
                <a:latin typeface="Calibri" pitchFamily="34" charset="0"/>
                <a:cs typeface="mohammad bold art 1" pitchFamily="2" charset="-78"/>
              </a:rPr>
              <a:t>الحاليين بشكل دوري بما يتوافق مع النموذج </a:t>
            </a:r>
            <a:r>
              <a:rPr lang="ar-KW" sz="2000" b="1" dirty="0" smtClean="0">
                <a:solidFill>
                  <a:schemeClr val="tx2"/>
                </a:solidFill>
                <a:latin typeface="Calibri" pitchFamily="34" charset="0"/>
                <a:cs typeface="mohammad bold art 1" pitchFamily="2" charset="-78"/>
              </a:rPr>
              <a:t>المعد.</a:t>
            </a:r>
          </a:p>
          <a:p>
            <a:pPr marL="0" lvl="0" indent="0" algn="just" rtl="1" fontAlgn="base">
              <a:spcBef>
                <a:spcPct val="0"/>
              </a:spcBef>
              <a:spcAft>
                <a:spcPts val="600"/>
              </a:spcAft>
              <a:buNone/>
            </a:pPr>
            <a:endParaRPr lang="en-US" sz="2000" b="1" dirty="0">
              <a:solidFill>
                <a:schemeClr val="tx2"/>
              </a:solidFill>
              <a:latin typeface="Calibri" pitchFamily="34" charset="0"/>
              <a:cs typeface="mohammad bold art 1" pitchFamily="2" charset="-78"/>
            </a:endParaRPr>
          </a:p>
          <a:p>
            <a:pPr algn="just" rtl="1" fontAlgn="base">
              <a:spcBef>
                <a:spcPct val="0"/>
              </a:spcBef>
              <a:spcAft>
                <a:spcPts val="600"/>
              </a:spcAft>
            </a:pPr>
            <a:endParaRPr lang="ar-KW" sz="2000" b="1" dirty="0" smtClean="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endParaRPr lang="ar-KW" sz="2000" b="1" dirty="0">
              <a:solidFill>
                <a:schemeClr val="tx2"/>
              </a:solidFill>
              <a:latin typeface="Calibri" pitchFamily="34" charset="0"/>
              <a:cs typeface="mohammad bold art 1" pitchFamily="2" charset="-78"/>
            </a:endParaRPr>
          </a:p>
          <a:p>
            <a:pPr marL="0" lvl="0" indent="0" algn="just" rtl="1" fontAlgn="base">
              <a:spcBef>
                <a:spcPct val="0"/>
              </a:spcBef>
              <a:spcAft>
                <a:spcPts val="600"/>
              </a:spcAft>
              <a:buNone/>
            </a:pPr>
            <a:endParaRPr lang="ar-KW" sz="2000" b="1" dirty="0" smtClean="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4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r>
              <a:rPr lang="ar-KW" sz="3200" b="1" dirty="0">
                <a:solidFill>
                  <a:schemeClr val="tx2"/>
                </a:solidFill>
                <a:latin typeface="Sakkal Majalla" pitchFamily="2" charset="-78"/>
                <a:cs typeface="mohammad bold art 1" pitchFamily="2" charset="-78"/>
              </a:rPr>
              <a:t>التعليمات</a:t>
            </a:r>
            <a:endParaRPr lang="en-US" sz="3200" b="1" dirty="0">
              <a:solidFill>
                <a:schemeClr val="tx2"/>
              </a:solidFill>
              <a:latin typeface="Sakkal Majalla" pitchFamily="2" charset="-78"/>
              <a:cs typeface="mohammad bold art 1" pitchFamily="2" charset="-78"/>
            </a:endParaRPr>
          </a:p>
        </p:txBody>
      </p:sp>
      <p:sp>
        <p:nvSpPr>
          <p:cNvPr id="3" name="Content Placeholder 2"/>
          <p:cNvSpPr>
            <a:spLocks noGrp="1"/>
          </p:cNvSpPr>
          <p:nvPr>
            <p:ph idx="1"/>
          </p:nvPr>
        </p:nvSpPr>
        <p:spPr>
          <a:xfrm>
            <a:off x="323528" y="1340768"/>
            <a:ext cx="8229600" cy="4525963"/>
          </a:xfrm>
        </p:spPr>
        <p:txBody>
          <a:bodyPr>
            <a:normAutofit lnSpcReduction="10000"/>
          </a:bodyPr>
          <a:lstStyle/>
          <a:p>
            <a:pPr marL="0" indent="0" algn="just" rtl="1" fontAlgn="base">
              <a:spcBef>
                <a:spcPct val="0"/>
              </a:spcBef>
              <a:spcAft>
                <a:spcPts val="600"/>
              </a:spcAft>
              <a:buNone/>
            </a:pPr>
            <a:r>
              <a:rPr lang="ar-KW" sz="2000" b="1" u="sng" dirty="0">
                <a:solidFill>
                  <a:schemeClr val="tx2"/>
                </a:solidFill>
                <a:latin typeface="Calibri" pitchFamily="34" charset="0"/>
                <a:cs typeface="mohammad bold art 1" pitchFamily="2" charset="-78"/>
              </a:rPr>
              <a:t>أهم ما ورد في تعليمات </a:t>
            </a:r>
            <a:r>
              <a:rPr lang="ar-KW" sz="2000" b="1" u="sng" dirty="0" smtClean="0">
                <a:solidFill>
                  <a:schemeClr val="tx2"/>
                </a:solidFill>
                <a:latin typeface="Calibri" pitchFamily="34" charset="0"/>
                <a:cs typeface="mohammad bold art 1" pitchFamily="2" charset="-78"/>
              </a:rPr>
              <a:t>هيئة </a:t>
            </a:r>
            <a:r>
              <a:rPr lang="ar-KW" sz="2000" b="1" u="sng" dirty="0">
                <a:solidFill>
                  <a:schemeClr val="tx2"/>
                </a:solidFill>
                <a:latin typeface="Calibri" pitchFamily="34" charset="0"/>
                <a:cs typeface="mohammad bold art 1" pitchFamily="2" charset="-78"/>
              </a:rPr>
              <a:t>أسواق المال رقم (</a:t>
            </a:r>
            <a:r>
              <a:rPr lang="ar-KW" sz="2000" b="1" u="sng" dirty="0" err="1">
                <a:solidFill>
                  <a:schemeClr val="tx2"/>
                </a:solidFill>
                <a:latin typeface="Calibri" pitchFamily="34" charset="0"/>
                <a:cs typeface="mohammad bold art 1" pitchFamily="2" charset="-78"/>
              </a:rPr>
              <a:t>هـ.أ.م</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ق.ر</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ت.إ</a:t>
            </a:r>
            <a:r>
              <a:rPr lang="ar-KW" sz="2000" b="1" u="sng" dirty="0">
                <a:solidFill>
                  <a:schemeClr val="tx2"/>
                </a:solidFill>
                <a:latin typeface="Calibri" pitchFamily="34" charset="0"/>
                <a:cs typeface="mohammad bold art 1" pitchFamily="2" charset="-78"/>
              </a:rPr>
              <a:t>./ 4/ 2013</a:t>
            </a:r>
            <a:r>
              <a:rPr lang="ar-KW" sz="2000" b="1" u="sng" dirty="0" smtClean="0">
                <a:solidFill>
                  <a:schemeClr val="tx2"/>
                </a:solidFill>
                <a:latin typeface="Calibri" pitchFamily="34" charset="0"/>
                <a:cs typeface="mohammad bold art 1" pitchFamily="2" charset="-78"/>
              </a:rPr>
              <a:t>):</a:t>
            </a:r>
          </a:p>
          <a:p>
            <a:pPr marL="0" indent="0" algn="just" rtl="1" fontAlgn="base">
              <a:spcBef>
                <a:spcPct val="0"/>
              </a:spcBef>
              <a:spcAft>
                <a:spcPts val="600"/>
              </a:spcAft>
              <a:buNone/>
            </a:pPr>
            <a:endParaRPr lang="ar-KW" sz="2000" b="1" u="sng" dirty="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r>
              <a:rPr lang="ar-KW" sz="2000" b="1" dirty="0" smtClean="0">
                <a:solidFill>
                  <a:schemeClr val="tx2"/>
                </a:solidFill>
                <a:latin typeface="Calibri" pitchFamily="34" charset="0"/>
                <a:cs typeface="mohammad bold art 1" pitchFamily="2" charset="-78"/>
              </a:rPr>
              <a:t>5- الأشخاص السياسيون:</a:t>
            </a:r>
          </a:p>
          <a:p>
            <a:pPr algn="just" rtl="1" fontAlgn="base">
              <a:spcBef>
                <a:spcPct val="0"/>
              </a:spcBef>
              <a:spcAft>
                <a:spcPts val="600"/>
              </a:spcAft>
            </a:pPr>
            <a:r>
              <a:rPr lang="ar-KW" sz="2000" b="1" dirty="0" smtClean="0">
                <a:solidFill>
                  <a:schemeClr val="tx2"/>
                </a:solidFill>
                <a:latin typeface="Calibri" pitchFamily="34" charset="0"/>
                <a:cs typeface="mohammad bold art 1" pitchFamily="2" charset="-78"/>
              </a:rPr>
              <a:t>تصنيف عالي الخطورة وبالتالي إخضاعهم للمراقبة المستمرة والمشددة.</a:t>
            </a:r>
          </a:p>
          <a:p>
            <a:pPr algn="just" rtl="1" fontAlgn="base">
              <a:spcBef>
                <a:spcPct val="0"/>
              </a:spcBef>
              <a:spcAft>
                <a:spcPts val="600"/>
              </a:spcAft>
            </a:pPr>
            <a:r>
              <a:rPr lang="ar-KW" sz="2000" b="1" dirty="0" smtClean="0">
                <a:solidFill>
                  <a:schemeClr val="tx2"/>
                </a:solidFill>
                <a:latin typeface="Calibri" pitchFamily="34" charset="0"/>
                <a:cs typeface="mohammad bold art 1" pitchFamily="2" charset="-78"/>
              </a:rPr>
              <a:t>اتخاذ الإجراءات لتحديد مصدر ثروة وأموال هؤلاء الأشخاص أو أي شخص له علاقة بهم قد يكون عميلا أو مستفيدا فعليا.</a:t>
            </a:r>
          </a:p>
          <a:p>
            <a:pPr algn="just" rtl="1" fontAlgn="base">
              <a:spcBef>
                <a:spcPct val="0"/>
              </a:spcBef>
              <a:spcAft>
                <a:spcPts val="600"/>
              </a:spcAft>
            </a:pPr>
            <a:r>
              <a:rPr lang="ar-KW" sz="2000" b="1" dirty="0" smtClean="0">
                <a:solidFill>
                  <a:schemeClr val="tx2"/>
                </a:solidFill>
                <a:latin typeface="Calibri" pitchFamily="34" charset="0"/>
                <a:cs typeface="mohammad bold art 1" pitchFamily="2" charset="-78"/>
              </a:rPr>
              <a:t>أخذ موافقة الإدارة العليا للشخص المرخص له عند بدء التعامل أو لمواصلة التعامل.</a:t>
            </a:r>
          </a:p>
          <a:p>
            <a:pPr algn="just" rtl="1" fontAlgn="base">
              <a:spcBef>
                <a:spcPct val="0"/>
              </a:spcBef>
              <a:spcAft>
                <a:spcPts val="600"/>
              </a:spcAft>
            </a:pPr>
            <a:endParaRPr lang="ar-KW" sz="2000" b="1" dirty="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r>
              <a:rPr lang="ar-KW" sz="2000" b="1" dirty="0" smtClean="0">
                <a:solidFill>
                  <a:schemeClr val="tx2"/>
                </a:solidFill>
                <a:latin typeface="Calibri" pitchFamily="34" charset="0"/>
                <a:cs typeface="mohammad bold art 1" pitchFamily="2" charset="-78"/>
              </a:rPr>
              <a:t>6- الإخطار عن العمليات المشتبه بها:</a:t>
            </a:r>
          </a:p>
          <a:p>
            <a:pPr marL="0" indent="0" algn="just" rtl="1" fontAlgn="base">
              <a:spcBef>
                <a:spcPct val="0"/>
              </a:spcBef>
              <a:spcAft>
                <a:spcPts val="600"/>
              </a:spcAft>
              <a:buNone/>
            </a:pPr>
            <a:r>
              <a:rPr lang="ar-KW" sz="2000" b="1" dirty="0" smtClean="0">
                <a:solidFill>
                  <a:schemeClr val="tx2"/>
                </a:solidFill>
                <a:latin typeface="Calibri" pitchFamily="34" charset="0"/>
                <a:cs typeface="mohammad bold art 1" pitchFamily="2" charset="-78"/>
              </a:rPr>
              <a:t>الموقع الإلكتروني </a:t>
            </a:r>
            <a:r>
              <a:rPr lang="en-US" sz="2000" b="1" dirty="0" smtClean="0">
                <a:solidFill>
                  <a:schemeClr val="tx2"/>
                </a:solidFill>
                <a:latin typeface="Calibri" pitchFamily="34" charset="0"/>
                <a:cs typeface="mohammad bold art 1" pitchFamily="2" charset="-78"/>
                <a:hlinkClick r:id="rId3"/>
              </a:rPr>
              <a:t>www.kwfiu.gov.kw</a:t>
            </a:r>
            <a:endParaRPr lang="en-US" sz="2000" b="1" dirty="0" smtClean="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endParaRPr lang="en-US" sz="2000" b="1" dirty="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r>
              <a:rPr lang="ar-KW" sz="2000" b="1" dirty="0" smtClean="0">
                <a:solidFill>
                  <a:schemeClr val="tx2"/>
                </a:solidFill>
                <a:latin typeface="Calibri" pitchFamily="34" charset="0"/>
                <a:cs typeface="mohammad bold art 1" pitchFamily="2" charset="-78"/>
              </a:rPr>
              <a:t>7- مهام مسؤول المطابقة والالتزام.</a:t>
            </a:r>
          </a:p>
          <a:p>
            <a:pPr marL="0" indent="0" algn="just" rtl="1" fontAlgn="base">
              <a:spcBef>
                <a:spcPct val="0"/>
              </a:spcBef>
              <a:spcAft>
                <a:spcPts val="600"/>
              </a:spcAft>
              <a:buNone/>
            </a:pPr>
            <a:endParaRPr lang="ar-KW" sz="2000" b="1" dirty="0">
              <a:solidFill>
                <a:schemeClr val="tx2"/>
              </a:solidFill>
              <a:latin typeface="Calibri" pitchFamily="34" charset="0"/>
              <a:cs typeface="mohammad bold art 1" pitchFamily="2" charset="-78"/>
            </a:endParaRPr>
          </a:p>
          <a:p>
            <a:pPr marL="0" indent="0" algn="just" rtl="1" fontAlgn="base">
              <a:spcBef>
                <a:spcPct val="0"/>
              </a:spcBef>
              <a:spcAft>
                <a:spcPts val="600"/>
              </a:spcAft>
              <a:buNone/>
            </a:pPr>
            <a:endParaRPr lang="ar-KW" sz="2000" b="1" dirty="0" smtClean="0">
              <a:solidFill>
                <a:schemeClr val="tx2"/>
              </a:solidFill>
              <a:latin typeface="Calibri" pitchFamily="34" charset="0"/>
              <a:cs typeface="mohammad bold art 1" pitchFamily="2" charset="-78"/>
            </a:endParaRPr>
          </a:p>
          <a:p>
            <a:pPr algn="just" rtl="1" fontAlgn="base">
              <a:spcBef>
                <a:spcPct val="0"/>
              </a:spcBef>
              <a:spcAft>
                <a:spcPts val="600"/>
              </a:spcAft>
            </a:pPr>
            <a:endParaRPr lang="ar-KW" sz="2000" b="1" dirty="0" smtClean="0">
              <a:solidFill>
                <a:schemeClr val="tx2"/>
              </a:solidFill>
              <a:latin typeface="Calibri" pitchFamily="34" charset="0"/>
              <a:cs typeface="mohammad bold art 1" pitchFamily="2" charset="-78"/>
            </a:endParaRPr>
          </a:p>
          <a:p>
            <a:pPr algn="just" rtl="1" fontAlgn="base">
              <a:spcBef>
                <a:spcPct val="0"/>
              </a:spcBef>
              <a:spcAft>
                <a:spcPts val="600"/>
              </a:spcAft>
            </a:pPr>
            <a:endParaRPr lang="ar-KW" sz="2000" b="1" dirty="0" smtClean="0">
              <a:solidFill>
                <a:schemeClr val="tx2"/>
              </a:solidFill>
              <a:latin typeface="Calibri" pitchFamily="34" charset="0"/>
              <a:cs typeface="mohammad bold art 1" pitchFamily="2" charset="-78"/>
            </a:endParaRPr>
          </a:p>
          <a:p>
            <a:pPr algn="just" rtl="1" fontAlgn="base">
              <a:spcBef>
                <a:spcPct val="0"/>
              </a:spcBef>
              <a:spcAft>
                <a:spcPts val="600"/>
              </a:spcAft>
            </a:pPr>
            <a:endParaRPr lang="ar-KW" sz="2000" b="1"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8</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780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4" y="274638"/>
            <a:ext cx="5876925" cy="1143000"/>
          </a:xfrm>
        </p:spPr>
        <p:txBody>
          <a:bodyPr>
            <a:normAutofit/>
          </a:bodyPr>
          <a:lstStyle/>
          <a:p>
            <a:pPr algn="r" rtl="1">
              <a:lnSpc>
                <a:spcPts val="2500"/>
              </a:lnSpc>
            </a:pPr>
            <a:r>
              <a:rPr lang="ar-KW" sz="3200" b="1" dirty="0">
                <a:solidFill>
                  <a:schemeClr val="tx2"/>
                </a:solidFill>
                <a:latin typeface="Sakkal Majalla" pitchFamily="2" charset="-78"/>
                <a:cs typeface="mohammad bold art 1" pitchFamily="2" charset="-78"/>
              </a:rPr>
              <a:t>التعليمات</a:t>
            </a:r>
            <a:endParaRPr lang="en-US" dirty="0">
              <a:solidFill>
                <a:schemeClr val="tx2"/>
              </a:solidFill>
              <a:cs typeface="mohammad bold art 1" pitchFamily="2" charset="-78"/>
            </a:endParaRPr>
          </a:p>
        </p:txBody>
      </p:sp>
      <p:sp>
        <p:nvSpPr>
          <p:cNvPr id="3" name="Content Placeholder 2"/>
          <p:cNvSpPr>
            <a:spLocks noGrp="1"/>
          </p:cNvSpPr>
          <p:nvPr>
            <p:ph idx="1"/>
          </p:nvPr>
        </p:nvSpPr>
        <p:spPr>
          <a:xfrm>
            <a:off x="395536" y="1484784"/>
            <a:ext cx="8229600" cy="4525963"/>
          </a:xfrm>
        </p:spPr>
        <p:txBody>
          <a:bodyPr>
            <a:normAutofit/>
          </a:bodyPr>
          <a:lstStyle/>
          <a:p>
            <a:pPr marL="0" indent="0" algn="just" rtl="1" fontAlgn="base">
              <a:lnSpc>
                <a:spcPts val="2500"/>
              </a:lnSpc>
              <a:spcBef>
                <a:spcPct val="0"/>
              </a:spcBef>
              <a:buNone/>
            </a:pPr>
            <a:r>
              <a:rPr lang="ar-KW" sz="2000" b="1" u="sng" dirty="0">
                <a:solidFill>
                  <a:schemeClr val="tx2"/>
                </a:solidFill>
                <a:latin typeface="Calibri" pitchFamily="34" charset="0"/>
                <a:cs typeface="mohammad bold art 1" pitchFamily="2" charset="-78"/>
              </a:rPr>
              <a:t>أهم ما ورد في تعليمات هيئة أسواق المال رقم (</a:t>
            </a:r>
            <a:r>
              <a:rPr lang="ar-KW" sz="2000" b="1" u="sng" dirty="0" err="1">
                <a:solidFill>
                  <a:schemeClr val="tx2"/>
                </a:solidFill>
                <a:latin typeface="Calibri" pitchFamily="34" charset="0"/>
                <a:cs typeface="mohammad bold art 1" pitchFamily="2" charset="-78"/>
              </a:rPr>
              <a:t>هـ.أ.م</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ق.ر</a:t>
            </a:r>
            <a:r>
              <a:rPr lang="ar-KW" sz="2000" b="1" u="sng" dirty="0">
                <a:solidFill>
                  <a:schemeClr val="tx2"/>
                </a:solidFill>
                <a:latin typeface="Calibri" pitchFamily="34" charset="0"/>
                <a:cs typeface="mohammad bold art 1" pitchFamily="2" charset="-78"/>
              </a:rPr>
              <a:t>./</a:t>
            </a:r>
            <a:r>
              <a:rPr lang="ar-KW" sz="2000" b="1" u="sng" dirty="0" err="1">
                <a:solidFill>
                  <a:schemeClr val="tx2"/>
                </a:solidFill>
                <a:latin typeface="Calibri" pitchFamily="34" charset="0"/>
                <a:cs typeface="mohammad bold art 1" pitchFamily="2" charset="-78"/>
              </a:rPr>
              <a:t>ت.إ</a:t>
            </a:r>
            <a:r>
              <a:rPr lang="ar-KW" sz="2000" b="1" u="sng" dirty="0">
                <a:solidFill>
                  <a:schemeClr val="tx2"/>
                </a:solidFill>
                <a:latin typeface="Calibri" pitchFamily="34" charset="0"/>
                <a:cs typeface="mohammad bold art 1" pitchFamily="2" charset="-78"/>
              </a:rPr>
              <a:t>./ 4/ 2013):</a:t>
            </a:r>
          </a:p>
          <a:p>
            <a:pPr marL="0" lvl="0" indent="0" algn="just" rtl="1" fontAlgn="base">
              <a:lnSpc>
                <a:spcPts val="2500"/>
              </a:lnSpc>
              <a:spcBef>
                <a:spcPct val="0"/>
              </a:spcBef>
              <a:buNone/>
            </a:pPr>
            <a:endParaRPr lang="ar-KW" sz="1400" b="1" dirty="0" smtClean="0">
              <a:solidFill>
                <a:schemeClr val="tx2"/>
              </a:solidFill>
              <a:latin typeface="Calibri" pitchFamily="34" charset="0"/>
              <a:cs typeface="mohammad bold art 1" pitchFamily="2" charset="-78"/>
            </a:endParaRPr>
          </a:p>
          <a:p>
            <a:pPr marL="361950" lvl="0" indent="-361950" algn="just" rtl="1" fontAlgn="base">
              <a:lnSpc>
                <a:spcPts val="2500"/>
              </a:lnSpc>
              <a:spcBef>
                <a:spcPct val="0"/>
              </a:spcBef>
              <a:buNone/>
            </a:pPr>
            <a:r>
              <a:rPr lang="ar-KW" sz="2000" b="1" dirty="0" smtClean="0">
                <a:solidFill>
                  <a:schemeClr val="tx2"/>
                </a:solidFill>
                <a:latin typeface="Calibri" pitchFamily="34" charset="0"/>
                <a:cs typeface="mohammad bold art 1" pitchFamily="2" charset="-78"/>
              </a:rPr>
              <a:t>8- التقرير السنوي: يعتبر اعداد التقرير السنوي </a:t>
            </a:r>
            <a:r>
              <a:rPr lang="ar-KW" sz="2000" b="1" dirty="0">
                <a:solidFill>
                  <a:schemeClr val="tx2"/>
                </a:solidFill>
                <a:latin typeface="Calibri" pitchFamily="34" charset="0"/>
                <a:cs typeface="mohammad bold art 1" pitchFamily="2" charset="-78"/>
              </a:rPr>
              <a:t>من أهم مهام مسؤول المطابقة </a:t>
            </a:r>
            <a:r>
              <a:rPr lang="ar-KW" sz="2000" b="1" dirty="0" smtClean="0">
                <a:solidFill>
                  <a:schemeClr val="tx2"/>
                </a:solidFill>
                <a:latin typeface="Calibri" pitchFamily="34" charset="0"/>
                <a:cs typeface="mohammad bold art 1" pitchFamily="2" charset="-78"/>
              </a:rPr>
              <a:t>والالتزام:</a:t>
            </a:r>
          </a:p>
          <a:p>
            <a:pPr marL="361950" lvl="0" indent="-361950" algn="just" rtl="1" fontAlgn="base">
              <a:lnSpc>
                <a:spcPts val="2500"/>
              </a:lnSpc>
              <a:spcBef>
                <a:spcPct val="0"/>
              </a:spcBef>
              <a:buNone/>
            </a:pPr>
            <a:endParaRPr lang="ar-KW" sz="2000" b="1" dirty="0" smtClean="0">
              <a:solidFill>
                <a:schemeClr val="tx2"/>
              </a:solidFill>
              <a:latin typeface="Calibri" pitchFamily="34" charset="0"/>
              <a:cs typeface="mohammad bold art 1" pitchFamily="2" charset="-78"/>
            </a:endParaRPr>
          </a:p>
          <a:p>
            <a:pPr marL="714375" algn="just" rtl="1" fontAlgn="base">
              <a:lnSpc>
                <a:spcPts val="2500"/>
              </a:lnSpc>
              <a:spcBef>
                <a:spcPct val="0"/>
              </a:spcBef>
            </a:pPr>
            <a:r>
              <a:rPr lang="ar-KW" sz="2000" b="1" dirty="0" smtClean="0">
                <a:solidFill>
                  <a:schemeClr val="tx2"/>
                </a:solidFill>
                <a:latin typeface="Calibri" pitchFamily="34" charset="0"/>
                <a:cs typeface="mohammad bold art 1" pitchFamily="2" charset="-78"/>
              </a:rPr>
              <a:t>اعداد </a:t>
            </a:r>
            <a:r>
              <a:rPr lang="ar-KW" sz="2000" b="1" dirty="0">
                <a:solidFill>
                  <a:schemeClr val="tx2"/>
                </a:solidFill>
                <a:latin typeface="Calibri" pitchFamily="34" charset="0"/>
                <a:cs typeface="mohammad bold art 1" pitchFamily="2" charset="-78"/>
              </a:rPr>
              <a:t>تقرير يتضمن جميع الإجراءات المتخذة لتنفيذ السياسات </a:t>
            </a:r>
            <a:r>
              <a:rPr lang="ar-KW" sz="2000" b="1" dirty="0" smtClean="0">
                <a:solidFill>
                  <a:schemeClr val="tx2"/>
                </a:solidFill>
                <a:latin typeface="Calibri" pitchFamily="34" charset="0"/>
                <a:cs typeface="mohammad bold art 1" pitchFamily="2" charset="-78"/>
              </a:rPr>
              <a:t>والإجراءات والضوابط </a:t>
            </a:r>
            <a:r>
              <a:rPr lang="ar-KW" sz="2000" b="1" dirty="0">
                <a:solidFill>
                  <a:schemeClr val="tx2"/>
                </a:solidFill>
                <a:latin typeface="Calibri" pitchFamily="34" charset="0"/>
                <a:cs typeface="mohammad bold art 1" pitchFamily="2" charset="-78"/>
              </a:rPr>
              <a:t>الداخلية </a:t>
            </a:r>
            <a:r>
              <a:rPr lang="ar-KW" sz="2000" b="1" dirty="0" smtClean="0">
                <a:solidFill>
                  <a:schemeClr val="tx2"/>
                </a:solidFill>
                <a:latin typeface="Calibri" pitchFamily="34" charset="0"/>
                <a:cs typeface="mohammad bold art 1" pitchFamily="2" charset="-78"/>
              </a:rPr>
              <a:t>وأي اقتراحات </a:t>
            </a:r>
            <a:r>
              <a:rPr lang="ar-KW" sz="2000" b="1" dirty="0">
                <a:solidFill>
                  <a:schemeClr val="tx2"/>
                </a:solidFill>
                <a:latin typeface="Calibri" pitchFamily="34" charset="0"/>
                <a:cs typeface="mohammad bold art 1" pitchFamily="2" charset="-78"/>
              </a:rPr>
              <a:t>لتعزيز فعالية </a:t>
            </a:r>
            <a:r>
              <a:rPr lang="ar-KW" sz="2000" b="1" dirty="0" smtClean="0">
                <a:solidFill>
                  <a:schemeClr val="tx2"/>
                </a:solidFill>
                <a:latin typeface="Calibri" pitchFamily="34" charset="0"/>
                <a:cs typeface="mohammad bold art 1" pitchFamily="2" charset="-78"/>
              </a:rPr>
              <a:t>وكفاية </a:t>
            </a:r>
            <a:r>
              <a:rPr lang="ar-KW" sz="2000" b="1" dirty="0">
                <a:solidFill>
                  <a:schemeClr val="tx2"/>
                </a:solidFill>
                <a:latin typeface="Calibri" pitchFamily="34" charset="0"/>
                <a:cs typeface="mohammad bold art 1" pitchFamily="2" charset="-78"/>
              </a:rPr>
              <a:t>تلك الإجراءات بشأن مكافحة غسل الأموال </a:t>
            </a:r>
            <a:r>
              <a:rPr lang="ar-KW" sz="2000" b="1" dirty="0" smtClean="0">
                <a:solidFill>
                  <a:schemeClr val="tx2"/>
                </a:solidFill>
                <a:latin typeface="Calibri" pitchFamily="34" charset="0"/>
                <a:cs typeface="mohammad bold art 1" pitchFamily="2" charset="-78"/>
              </a:rPr>
              <a:t>وتمويل الإرهاب.</a:t>
            </a:r>
          </a:p>
          <a:p>
            <a:pPr marL="371475" indent="0" algn="just" rtl="1" fontAlgn="base">
              <a:lnSpc>
                <a:spcPts val="2500"/>
              </a:lnSpc>
              <a:spcBef>
                <a:spcPct val="0"/>
              </a:spcBef>
              <a:buNone/>
            </a:pPr>
            <a:endParaRPr lang="ar-KW" sz="2000" b="1" dirty="0" smtClean="0">
              <a:solidFill>
                <a:schemeClr val="tx2"/>
              </a:solidFill>
              <a:latin typeface="Calibri" pitchFamily="34" charset="0"/>
              <a:cs typeface="mohammad bold art 1" pitchFamily="2" charset="-78"/>
            </a:endParaRPr>
          </a:p>
          <a:p>
            <a:pPr marL="714375" algn="just" rtl="1" fontAlgn="base">
              <a:lnSpc>
                <a:spcPts val="2500"/>
              </a:lnSpc>
              <a:spcBef>
                <a:spcPct val="0"/>
              </a:spcBef>
            </a:pPr>
            <a:r>
              <a:rPr lang="ar-KW" sz="2000" b="1" dirty="0" smtClean="0">
                <a:solidFill>
                  <a:schemeClr val="tx2"/>
                </a:solidFill>
                <a:latin typeface="Calibri" pitchFamily="34" charset="0"/>
                <a:cs typeface="mohammad bold art 1" pitchFamily="2" charset="-78"/>
              </a:rPr>
              <a:t>عرض التقرير على مجلس إدارة الشخص المرخص له.</a:t>
            </a:r>
          </a:p>
          <a:p>
            <a:pPr marL="714375" algn="just" rtl="1" fontAlgn="base">
              <a:lnSpc>
                <a:spcPts val="2500"/>
              </a:lnSpc>
              <a:spcBef>
                <a:spcPct val="0"/>
              </a:spcBef>
            </a:pPr>
            <a:endParaRPr lang="ar-KW" sz="2000" b="1" dirty="0" smtClean="0">
              <a:solidFill>
                <a:schemeClr val="tx2"/>
              </a:solidFill>
              <a:latin typeface="Calibri" pitchFamily="34" charset="0"/>
              <a:cs typeface="mohammad bold art 1" pitchFamily="2" charset="-78"/>
            </a:endParaRPr>
          </a:p>
          <a:p>
            <a:pPr marL="714375" algn="just" rtl="1" fontAlgn="base">
              <a:lnSpc>
                <a:spcPts val="2500"/>
              </a:lnSpc>
              <a:spcBef>
                <a:spcPct val="0"/>
              </a:spcBef>
            </a:pPr>
            <a:r>
              <a:rPr lang="ar-KW" sz="2000" b="1" dirty="0" smtClean="0">
                <a:solidFill>
                  <a:schemeClr val="tx2"/>
                </a:solidFill>
                <a:latin typeface="Calibri" pitchFamily="34" charset="0"/>
                <a:cs typeface="mohammad bold art 1" pitchFamily="2" charset="-78"/>
              </a:rPr>
              <a:t>تزويد هيئة أسواق المال بنسخة من التقرير.</a:t>
            </a:r>
            <a:endParaRPr lang="ar-KW" sz="2000" b="1" dirty="0">
              <a:solidFill>
                <a:schemeClr val="tx2"/>
              </a:solidFill>
              <a:latin typeface="Calibri" pitchFamily="34" charset="0"/>
              <a:cs typeface="mohammad bold art 1" pitchFamily="2" charset="-78"/>
            </a:endParaRPr>
          </a:p>
        </p:txBody>
      </p:sp>
      <p:sp>
        <p:nvSpPr>
          <p:cNvPr id="4" name="Slide Number Placeholder 3"/>
          <p:cNvSpPr>
            <a:spLocks noGrp="1"/>
          </p:cNvSpPr>
          <p:nvPr>
            <p:ph type="sldNum" sz="quarter" idx="12"/>
          </p:nvPr>
        </p:nvSpPr>
        <p:spPr/>
        <p:txBody>
          <a:bodyPr/>
          <a:lstStyle/>
          <a:p>
            <a:fld id="{2E51A151-84BD-4E71-B744-C440629F458B}" type="slidenum">
              <a:rPr lang="en-US" smtClean="0"/>
              <a:pPr/>
              <a:t>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1"/>
            <a:ext cx="3170956" cy="9144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154162"/>
            <a:ext cx="8001000" cy="6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3563888" y="1268760"/>
            <a:ext cx="497051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422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1669</Words>
  <Application>Microsoft Office PowerPoint</Application>
  <PresentationFormat>On-screen Show (4:3)</PresentationFormat>
  <Paragraphs>182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ورشة عمل </vt:lpstr>
      <vt:lpstr>مقدمــــــــة</vt:lpstr>
      <vt:lpstr>مقدمــــــــة</vt:lpstr>
      <vt:lpstr>مقدمــــــــة</vt:lpstr>
      <vt:lpstr>محتوى أعمال الورشة</vt:lpstr>
      <vt:lpstr>التعليمات</vt:lpstr>
      <vt:lpstr>التعليمات</vt:lpstr>
      <vt:lpstr>التعليمات</vt:lpstr>
      <vt:lpstr>التعليمات</vt:lpstr>
      <vt:lpstr>التعليمات</vt:lpstr>
      <vt:lpstr>القرار رقم (5) لسنة 2014</vt:lpstr>
      <vt:lpstr>القرار رقم (5) لسنة 2014</vt:lpstr>
      <vt:lpstr>القرار رقم (5) لسنة 2014</vt:lpstr>
      <vt:lpstr>القرار رقم (5) لسنة 2014</vt:lpstr>
      <vt:lpstr>القرار رقم (5) لسنة 2014</vt:lpstr>
      <vt:lpstr>القرار رقم (5) لسنة 2014</vt:lpstr>
      <vt:lpstr>القرار رقم (5) لسنة 2014</vt:lpstr>
      <vt:lpstr>القرار رقم (5) لسنة 2014</vt:lpstr>
      <vt:lpstr>القرار رقم (5) لسنة 2014</vt:lpstr>
      <vt:lpstr>الأسئلة</vt:lpstr>
      <vt:lpstr>شــكــراً</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Fouad Al-Ateeqi</dc:creator>
  <cp:lastModifiedBy>Noha Mansour</cp:lastModifiedBy>
  <cp:revision>155</cp:revision>
  <cp:lastPrinted>2014-12-15T08:47:34Z</cp:lastPrinted>
  <dcterms:created xsi:type="dcterms:W3CDTF">2014-09-25T11:33:14Z</dcterms:created>
  <dcterms:modified xsi:type="dcterms:W3CDTF">2014-12-15T12:27:39Z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8b7f2750-21b4-4c47-939c-f52894735a0d</vt:lpwstr>
  </property>
  <property fmtid="{D5CDD505-2E9C-101B-9397-08002B2CF9AE}" pid="3" name="CMAClassification">
    <vt:lpwstr>Public</vt:lpwstr>
  </property>
</Properties>
</file>